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8"/>
  </p:notesMasterIdLst>
  <p:handoutMasterIdLst>
    <p:handoutMasterId r:id="rId49"/>
  </p:handoutMasterIdLst>
  <p:sldIdLst>
    <p:sldId id="257" r:id="rId5"/>
    <p:sldId id="410" r:id="rId6"/>
    <p:sldId id="40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42"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3" r:id="rId39"/>
    <p:sldId id="444" r:id="rId40"/>
    <p:sldId id="448" r:id="rId41"/>
    <p:sldId id="445" r:id="rId42"/>
    <p:sldId id="446" r:id="rId43"/>
    <p:sldId id="447" r:id="rId44"/>
    <p:sldId id="441" r:id="rId45"/>
    <p:sldId id="449" r:id="rId46"/>
    <p:sldId id="391" r:id="rId4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8" autoAdjust="0"/>
  </p:normalViewPr>
  <p:slideViewPr>
    <p:cSldViewPr snapToGrid="0">
      <p:cViewPr varScale="1">
        <p:scale>
          <a:sx n="97" d="100"/>
          <a:sy n="97" d="100"/>
        </p:scale>
        <p:origin x="108" y="7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06/02/2024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06/02/2024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06/02/2024</a:t>
            </a:fld>
            <a:endParaRPr lang="fr-FR"/>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446A5458-2F44-415F-9D8B-C167BD79D5BC}" type="datetime1">
              <a:rPr lang="fr-FR" smtClean="0"/>
              <a:t>06/02/2024</a:t>
            </a:fld>
            <a:endParaRPr lang="fr-FR"/>
          </a:p>
        </p:txBody>
      </p:sp>
      <p:sp>
        <p:nvSpPr>
          <p:cNvPr id="5" name="Espace réservé du numéro de diapositive 4"/>
          <p:cNvSpPr>
            <a:spLocks noGrp="1"/>
          </p:cNvSpPr>
          <p:nvPr>
            <p:ph type="sldNum" sz="quarter" idx="5"/>
          </p:nvPr>
        </p:nvSpPr>
        <p:spPr/>
        <p:txBody>
          <a:bodyPr/>
          <a:lstStyle/>
          <a:p>
            <a:pPr rtl="0"/>
            <a:fld id="{E7CCE34D-CFF1-4FFE-815B-D050E7ED2DFD}" type="slidenum">
              <a:rPr lang="fr-FR" smtClean="0"/>
              <a:t>42</a:t>
            </a:fld>
            <a:endParaRPr lang="fr-FR"/>
          </a:p>
        </p:txBody>
      </p:sp>
    </p:spTree>
    <p:extLst>
      <p:ext uri="{BB962C8B-B14F-4D97-AF65-F5344CB8AC3E}">
        <p14:creationId xmlns:p14="http://schemas.microsoft.com/office/powerpoint/2010/main" val="70167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4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773723"/>
            <a:ext cx="4739640" cy="1556237"/>
          </a:xfrm>
        </p:spPr>
        <p:txBody>
          <a:bodyPr rtlCol="0" anchor="b" anchorCtr="0">
            <a:normAutofit/>
          </a:bodyPr>
          <a:lstStyle/>
          <a:p>
            <a:pPr algn="ctr" rtl="0"/>
            <a:r>
              <a:rPr lang="fr-FR" dirty="0">
                <a:latin typeface="Comic Sans MS" panose="030F0702030302020204" pitchFamily="66" charset="0"/>
              </a:rPr>
              <a:t>MOUVEMENT D’UN SYSTEME</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6181-D594-68CD-BA9B-BAE71651AC8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FBBE74F-09CD-9D4E-B27E-10BBBD719FC0}"/>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166D630-0A55-30DA-FA17-F5C2A4C53B6E}"/>
              </a:ext>
            </a:extLst>
          </p:cNvPr>
          <p:cNvSpPr txBox="1"/>
          <p:nvPr/>
        </p:nvSpPr>
        <p:spPr>
          <a:xfrm>
            <a:off x="-2" y="0"/>
            <a:ext cx="12192002"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curviligne</a:t>
            </a:r>
            <a:endParaRPr lang="fr-FR" sz="3200" dirty="0"/>
          </a:p>
        </p:txBody>
      </p:sp>
      <p:grpSp>
        <p:nvGrpSpPr>
          <p:cNvPr id="4" name="Groupe 3">
            <a:extLst>
              <a:ext uri="{FF2B5EF4-FFF2-40B4-BE49-F238E27FC236}">
                <a16:creationId xmlns:a16="http://schemas.microsoft.com/office/drawing/2014/main" id="{4C974AF1-BE67-7031-4DB0-4DE2B430B0FA}"/>
              </a:ext>
            </a:extLst>
          </p:cNvPr>
          <p:cNvGrpSpPr/>
          <p:nvPr/>
        </p:nvGrpSpPr>
        <p:grpSpPr>
          <a:xfrm>
            <a:off x="5431463" y="1373126"/>
            <a:ext cx="6593144" cy="4190396"/>
            <a:chOff x="0" y="0"/>
            <a:chExt cx="2567940" cy="1632102"/>
          </a:xfrm>
        </p:grpSpPr>
        <p:grpSp>
          <p:nvGrpSpPr>
            <p:cNvPr id="5" name="Groupe 4">
              <a:extLst>
                <a:ext uri="{FF2B5EF4-FFF2-40B4-BE49-F238E27FC236}">
                  <a16:creationId xmlns:a16="http://schemas.microsoft.com/office/drawing/2014/main" id="{A12DC291-C9EB-E1FF-3171-627813E00DB0}"/>
                </a:ext>
              </a:extLst>
            </p:cNvPr>
            <p:cNvGrpSpPr/>
            <p:nvPr/>
          </p:nvGrpSpPr>
          <p:grpSpPr>
            <a:xfrm>
              <a:off x="0" y="0"/>
              <a:ext cx="2567940" cy="1632102"/>
              <a:chOff x="0" y="0"/>
              <a:chExt cx="2568298" cy="1632375"/>
            </a:xfrm>
          </p:grpSpPr>
          <p:sp>
            <p:nvSpPr>
              <p:cNvPr id="11" name="Forme libre : forme 10">
                <a:extLst>
                  <a:ext uri="{FF2B5EF4-FFF2-40B4-BE49-F238E27FC236}">
                    <a16:creationId xmlns:a16="http://schemas.microsoft.com/office/drawing/2014/main" id="{6243A024-7A78-D4B8-9F45-84AD972D66D3}"/>
                  </a:ext>
                </a:extLst>
              </p:cNvPr>
              <p:cNvSpPr/>
              <p:nvPr/>
            </p:nvSpPr>
            <p:spPr>
              <a:xfrm>
                <a:off x="0" y="319120"/>
                <a:ext cx="2482850" cy="1082538"/>
              </a:xfrm>
              <a:custGeom>
                <a:avLst/>
                <a:gdLst>
                  <a:gd name="connsiteX0" fmla="*/ 0 w 2482850"/>
                  <a:gd name="connsiteY0" fmla="*/ 343790 h 1082538"/>
                  <a:gd name="connsiteX1" fmla="*/ 533400 w 2482850"/>
                  <a:gd name="connsiteY1" fmla="*/ 890 h 1082538"/>
                  <a:gd name="connsiteX2" fmla="*/ 1270000 w 2482850"/>
                  <a:gd name="connsiteY2" fmla="*/ 267590 h 1082538"/>
                  <a:gd name="connsiteX3" fmla="*/ 1511300 w 2482850"/>
                  <a:gd name="connsiteY3" fmla="*/ 927990 h 1082538"/>
                  <a:gd name="connsiteX4" fmla="*/ 2114550 w 2482850"/>
                  <a:gd name="connsiteY4" fmla="*/ 1067690 h 1082538"/>
                  <a:gd name="connsiteX5" fmla="*/ 2482850 w 2482850"/>
                  <a:gd name="connsiteY5" fmla="*/ 673990 h 108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850" h="1082538">
                    <a:moveTo>
                      <a:pt x="0" y="343790"/>
                    </a:moveTo>
                    <a:cubicBezTo>
                      <a:pt x="160866" y="178690"/>
                      <a:pt x="321733" y="13590"/>
                      <a:pt x="533400" y="890"/>
                    </a:cubicBezTo>
                    <a:cubicBezTo>
                      <a:pt x="745067" y="-11810"/>
                      <a:pt x="1107017" y="113073"/>
                      <a:pt x="1270000" y="267590"/>
                    </a:cubicBezTo>
                    <a:cubicBezTo>
                      <a:pt x="1432983" y="422107"/>
                      <a:pt x="1370542" y="794640"/>
                      <a:pt x="1511300" y="927990"/>
                    </a:cubicBezTo>
                    <a:cubicBezTo>
                      <a:pt x="1652058" y="1061340"/>
                      <a:pt x="1952625" y="1110023"/>
                      <a:pt x="2114550" y="1067690"/>
                    </a:cubicBezTo>
                    <a:cubicBezTo>
                      <a:pt x="2276475" y="1025357"/>
                      <a:pt x="2379662" y="849673"/>
                      <a:pt x="2482850" y="6739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w="19050">
                    <a:solidFill>
                      <a:schemeClr val="tx1"/>
                    </a:solidFill>
                  </a:ln>
                </a:endParaRPr>
              </a:p>
            </p:txBody>
          </p:sp>
          <p:cxnSp>
            <p:nvCxnSpPr>
              <p:cNvPr id="12" name="Connecteur droit avec flèche 11">
                <a:extLst>
                  <a:ext uri="{FF2B5EF4-FFF2-40B4-BE49-F238E27FC236}">
                    <a16:creationId xmlns:a16="http://schemas.microsoft.com/office/drawing/2014/main" id="{17BD8D2F-3031-08BF-B040-37B125989899}"/>
                  </a:ext>
                </a:extLst>
              </p:cNvPr>
              <p:cNvCxnSpPr/>
              <p:nvPr/>
            </p:nvCxnSpPr>
            <p:spPr>
              <a:xfrm flipV="1">
                <a:off x="494022" y="241258"/>
                <a:ext cx="803935" cy="828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6AA5AC2-09E2-37AE-C4DA-2C46D1F5FBDF}"/>
                  </a:ext>
                </a:extLst>
              </p:cNvPr>
              <p:cNvCxnSpPr/>
              <p:nvPr/>
            </p:nvCxnSpPr>
            <p:spPr>
              <a:xfrm>
                <a:off x="1261136" y="576870"/>
                <a:ext cx="405036" cy="4095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692A2B0-3F34-7E16-5F35-C22208D62C90}"/>
                  </a:ext>
                </a:extLst>
              </p:cNvPr>
              <p:cNvCxnSpPr/>
              <p:nvPr/>
            </p:nvCxnSpPr>
            <p:spPr>
              <a:xfrm>
                <a:off x="1448312" y="1138398"/>
                <a:ext cx="141149" cy="3880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AD03EEE-01FF-57C8-28F8-4976F102524A}"/>
                  </a:ext>
                </a:extLst>
              </p:cNvPr>
              <p:cNvCxnSpPr/>
              <p:nvPr/>
            </p:nvCxnSpPr>
            <p:spPr>
              <a:xfrm flipV="1">
                <a:off x="2034387" y="1345902"/>
                <a:ext cx="533911" cy="537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 de texte 472">
                <a:extLst>
                  <a:ext uri="{FF2B5EF4-FFF2-40B4-BE49-F238E27FC236}">
                    <a16:creationId xmlns:a16="http://schemas.microsoft.com/office/drawing/2014/main" id="{F9BA4BC8-DC9C-C35C-FE05-6A2DD5012678}"/>
                  </a:ext>
                </a:extLst>
              </p:cNvPr>
              <p:cNvSpPr txBox="1"/>
              <p:nvPr/>
            </p:nvSpPr>
            <p:spPr>
              <a:xfrm>
                <a:off x="420379" y="320129"/>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473">
                <a:extLst>
                  <a:ext uri="{FF2B5EF4-FFF2-40B4-BE49-F238E27FC236}">
                    <a16:creationId xmlns:a16="http://schemas.microsoft.com/office/drawing/2014/main" id="{1FEB8A9A-1F11-9D7B-1021-B2EBE2DF17DF}"/>
                  </a:ext>
                </a:extLst>
              </p:cNvPr>
              <p:cNvSpPr txBox="1"/>
              <p:nvPr/>
            </p:nvSpPr>
            <p:spPr>
              <a:xfrm>
                <a:off x="1129192" y="552323"/>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474">
                <a:extLst>
                  <a:ext uri="{FF2B5EF4-FFF2-40B4-BE49-F238E27FC236}">
                    <a16:creationId xmlns:a16="http://schemas.microsoft.com/office/drawing/2014/main" id="{92E598FD-CB39-2575-D572-75A77E7DBC81}"/>
                  </a:ext>
                </a:extLst>
              </p:cNvPr>
              <p:cNvSpPr txBox="1"/>
              <p:nvPr/>
            </p:nvSpPr>
            <p:spPr>
              <a:xfrm>
                <a:off x="1458976" y="992721"/>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C</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475">
                <a:extLst>
                  <a:ext uri="{FF2B5EF4-FFF2-40B4-BE49-F238E27FC236}">
                    <a16:creationId xmlns:a16="http://schemas.microsoft.com/office/drawing/2014/main" id="{11B39FE2-9949-0264-1128-81D6E3695EA7}"/>
                  </a:ext>
                </a:extLst>
              </p:cNvPr>
              <p:cNvSpPr txBox="1"/>
              <p:nvPr/>
            </p:nvSpPr>
            <p:spPr>
              <a:xfrm>
                <a:off x="1966881" y="1192320"/>
                <a:ext cx="141149" cy="20499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Zone de texte 476">
                    <a:extLst>
                      <a:ext uri="{FF2B5EF4-FFF2-40B4-BE49-F238E27FC236}">
                        <a16:creationId xmlns:a16="http://schemas.microsoft.com/office/drawing/2014/main" id="{8DFAF84C-0CA3-858A-3E02-9AC3517DB129}"/>
                      </a:ext>
                    </a:extLst>
                  </p:cNvPr>
                  <p:cNvSpPr txBox="1"/>
                  <p:nvPr/>
                </p:nvSpPr>
                <p:spPr>
                  <a:xfrm>
                    <a:off x="705745" y="0"/>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A</m:t>
                                      </m:r>
                                    </m:sub>
                                  </m:sSub>
                                </m:e>
                              </m:groupChr>
                            </m:e>
                          </m:box>
                        </m:oMath>
                      </m:oMathPara>
                    </a14:m>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Zone de texte 476">
                    <a:extLst>
                      <a:ext uri="{FF2B5EF4-FFF2-40B4-BE49-F238E27FC236}">
                        <a16:creationId xmlns:a16="http://schemas.microsoft.com/office/drawing/2014/main" id="{8DFAF84C-0CA3-858A-3E02-9AC3517DB129}"/>
                      </a:ext>
                    </a:extLst>
                  </p:cNvPr>
                  <p:cNvSpPr txBox="1">
                    <a:spLocks noRot="1" noChangeAspect="1" noMove="1" noResize="1" noEditPoints="1" noAdjustHandles="1" noChangeArrowheads="1" noChangeShapeType="1" noTextEdit="1"/>
                  </p:cNvSpPr>
                  <p:nvPr/>
                </p:nvSpPr>
                <p:spPr>
                  <a:xfrm>
                    <a:off x="705745" y="0"/>
                    <a:ext cx="279230" cy="300709"/>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Zone de texte 478">
                    <a:extLst>
                      <a:ext uri="{FF2B5EF4-FFF2-40B4-BE49-F238E27FC236}">
                        <a16:creationId xmlns:a16="http://schemas.microsoft.com/office/drawing/2014/main" id="{952CC9D9-6775-9381-F969-CA3583B3F982}"/>
                      </a:ext>
                    </a:extLst>
                  </p:cNvPr>
                  <p:cNvSpPr txBox="1"/>
                  <p:nvPr/>
                </p:nvSpPr>
                <p:spPr>
                  <a:xfrm>
                    <a:off x="1331710" y="447995"/>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B</m:t>
                                      </m:r>
                                    </m:sub>
                                  </m:sSub>
                                </m:e>
                              </m:groupChr>
                            </m:e>
                          </m:box>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Zone de texte 478">
                    <a:extLst>
                      <a:ext uri="{FF2B5EF4-FFF2-40B4-BE49-F238E27FC236}">
                        <a16:creationId xmlns:a16="http://schemas.microsoft.com/office/drawing/2014/main" id="{952CC9D9-6775-9381-F969-CA3583B3F982}"/>
                      </a:ext>
                    </a:extLst>
                  </p:cNvPr>
                  <p:cNvSpPr txBox="1">
                    <a:spLocks noRot="1" noChangeAspect="1" noMove="1" noResize="1" noEditPoints="1" noAdjustHandles="1" noChangeArrowheads="1" noChangeShapeType="1" noTextEdit="1"/>
                  </p:cNvSpPr>
                  <p:nvPr/>
                </p:nvSpPr>
                <p:spPr>
                  <a:xfrm>
                    <a:off x="1331710" y="447995"/>
                    <a:ext cx="279230" cy="300709"/>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 de texte 479">
                    <a:extLst>
                      <a:ext uri="{FF2B5EF4-FFF2-40B4-BE49-F238E27FC236}">
                        <a16:creationId xmlns:a16="http://schemas.microsoft.com/office/drawing/2014/main" id="{DA46B9D9-B894-A0EF-6EFE-16A3C970124C}"/>
                      </a:ext>
                    </a:extLst>
                  </p:cNvPr>
                  <p:cNvSpPr txBox="1"/>
                  <p:nvPr/>
                </p:nvSpPr>
                <p:spPr>
                  <a:xfrm>
                    <a:off x="1267273" y="1181356"/>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C</m:t>
                                      </m:r>
                                    </m:sub>
                                  </m:sSub>
                                </m:e>
                              </m:groupChr>
                            </m:e>
                          </m:box>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Zone de texte 479">
                    <a:extLst>
                      <a:ext uri="{FF2B5EF4-FFF2-40B4-BE49-F238E27FC236}">
                        <a16:creationId xmlns:a16="http://schemas.microsoft.com/office/drawing/2014/main" id="{DA46B9D9-B894-A0EF-6EFE-16A3C970124C}"/>
                      </a:ext>
                    </a:extLst>
                  </p:cNvPr>
                  <p:cNvSpPr txBox="1">
                    <a:spLocks noRot="1" noChangeAspect="1" noMove="1" noResize="1" noEditPoints="1" noAdjustHandles="1" noChangeArrowheads="1" noChangeShapeType="1" noTextEdit="1"/>
                  </p:cNvSpPr>
                  <p:nvPr/>
                </p:nvSpPr>
                <p:spPr>
                  <a:xfrm>
                    <a:off x="1267273" y="1181356"/>
                    <a:ext cx="279230" cy="300709"/>
                  </a:xfrm>
                  <a:prstGeom prst="rect">
                    <a:avLst/>
                  </a:prstGeom>
                  <a:blipFill>
                    <a:blip r:embed="rId4"/>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Zone de texte 480">
                    <a:extLst>
                      <a:ext uri="{FF2B5EF4-FFF2-40B4-BE49-F238E27FC236}">
                        <a16:creationId xmlns:a16="http://schemas.microsoft.com/office/drawing/2014/main" id="{7EB193EA-EA8F-5BFA-0321-FC1F8462008A}"/>
                      </a:ext>
                    </a:extLst>
                  </p:cNvPr>
                  <p:cNvSpPr txBox="1"/>
                  <p:nvPr/>
                </p:nvSpPr>
                <p:spPr>
                  <a:xfrm>
                    <a:off x="2178604" y="1331666"/>
                    <a:ext cx="279230" cy="30070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box>
                            <m:box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pos m:val="top"/>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groupChrPr>
                                <m:e>
                                  <m:sSub>
                                    <m:sSubPr>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D</m:t>
                                      </m:r>
                                    </m:sub>
                                  </m:sSub>
                                </m:e>
                              </m:groupChr>
                            </m:e>
                          </m:box>
                        </m:oMath>
                      </m:oMathPara>
                    </a14:m>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Zone de texte 480">
                    <a:extLst>
                      <a:ext uri="{FF2B5EF4-FFF2-40B4-BE49-F238E27FC236}">
                        <a16:creationId xmlns:a16="http://schemas.microsoft.com/office/drawing/2014/main" id="{7EB193EA-EA8F-5BFA-0321-FC1F8462008A}"/>
                      </a:ext>
                    </a:extLst>
                  </p:cNvPr>
                  <p:cNvSpPr txBox="1">
                    <a:spLocks noRot="1" noChangeAspect="1" noMove="1" noResize="1" noEditPoints="1" noAdjustHandles="1" noChangeArrowheads="1" noChangeShapeType="1" noTextEdit="1"/>
                  </p:cNvSpPr>
                  <p:nvPr/>
                </p:nvSpPr>
                <p:spPr>
                  <a:xfrm>
                    <a:off x="2178604" y="1331666"/>
                    <a:ext cx="279230" cy="300709"/>
                  </a:xfrm>
                  <a:prstGeom prst="rect">
                    <a:avLst/>
                  </a:prstGeom>
                  <a:blipFill>
                    <a:blip r:embed="rId5"/>
                    <a:stretch>
                      <a:fillRect/>
                    </a:stretch>
                  </a:blipFill>
                  <a:ln w="6350">
                    <a:noFill/>
                  </a:ln>
                </p:spPr>
                <p:txBody>
                  <a:bodyPr/>
                  <a:lstStyle/>
                  <a:p>
                    <a:r>
                      <a:rPr lang="fr-FR">
                        <a:noFill/>
                      </a:rPr>
                      <a:t> </a:t>
                    </a:r>
                  </a:p>
                </p:txBody>
              </p:sp>
            </mc:Fallback>
          </mc:AlternateContent>
        </p:grpSp>
        <p:grpSp>
          <p:nvGrpSpPr>
            <p:cNvPr id="6" name="Groupe 5">
              <a:extLst>
                <a:ext uri="{FF2B5EF4-FFF2-40B4-BE49-F238E27FC236}">
                  <a16:creationId xmlns:a16="http://schemas.microsoft.com/office/drawing/2014/main" id="{3FED6D3E-18A8-C02F-AE42-DEE377BD34C4}"/>
                </a:ext>
              </a:extLst>
            </p:cNvPr>
            <p:cNvGrpSpPr/>
            <p:nvPr/>
          </p:nvGrpSpPr>
          <p:grpSpPr>
            <a:xfrm>
              <a:off x="485029" y="306126"/>
              <a:ext cx="1576345" cy="1119145"/>
              <a:chOff x="0" y="0"/>
              <a:chExt cx="1576345" cy="1119145"/>
            </a:xfrm>
          </p:grpSpPr>
          <p:sp>
            <p:nvSpPr>
              <p:cNvPr id="7" name="Ellipse 6">
                <a:extLst>
                  <a:ext uri="{FF2B5EF4-FFF2-40B4-BE49-F238E27FC236}">
                    <a16:creationId xmlns:a16="http://schemas.microsoft.com/office/drawing/2014/main" id="{EFF1118B-F1EC-3B5B-E2BF-3FB14ADC04C1}"/>
                  </a:ext>
                </a:extLst>
              </p:cNvPr>
              <p:cNvSpPr/>
              <p:nvPr/>
            </p:nvSpPr>
            <p:spPr>
              <a:xfrm>
                <a:off x="0" y="0"/>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Ellipse 7">
                <a:extLst>
                  <a:ext uri="{FF2B5EF4-FFF2-40B4-BE49-F238E27FC236}">
                    <a16:creationId xmlns:a16="http://schemas.microsoft.com/office/drawing/2014/main" id="{FB81ABD2-E01F-63D3-3555-AF42FAE1A4CB}"/>
                  </a:ext>
                </a:extLst>
              </p:cNvPr>
              <p:cNvSpPr/>
              <p:nvPr/>
            </p:nvSpPr>
            <p:spPr>
              <a:xfrm>
                <a:off x="755374" y="262393"/>
                <a:ext cx="45085" cy="450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Ellipse 8">
                <a:extLst>
                  <a:ext uri="{FF2B5EF4-FFF2-40B4-BE49-F238E27FC236}">
                    <a16:creationId xmlns:a16="http://schemas.microsoft.com/office/drawing/2014/main" id="{304758E2-C53D-2E32-D285-1F768EECD2CD}"/>
                  </a:ext>
                </a:extLst>
              </p:cNvPr>
              <p:cNvSpPr/>
              <p:nvPr/>
            </p:nvSpPr>
            <p:spPr>
              <a:xfrm>
                <a:off x="946205" y="826935"/>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Ellipse 9">
                <a:extLst>
                  <a:ext uri="{FF2B5EF4-FFF2-40B4-BE49-F238E27FC236}">
                    <a16:creationId xmlns:a16="http://schemas.microsoft.com/office/drawing/2014/main" id="{84587574-6913-8D07-D776-A31D390F6EB9}"/>
                  </a:ext>
                </a:extLst>
              </p:cNvPr>
              <p:cNvSpPr/>
              <p:nvPr/>
            </p:nvSpPr>
            <p:spPr>
              <a:xfrm>
                <a:off x="1530626" y="1073426"/>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mc:AlternateContent xmlns:mc="http://schemas.openxmlformats.org/markup-compatibility/2006">
        <mc:Choice xmlns:a14="http://schemas.microsoft.com/office/drawing/2010/main" Requires="a14">
          <p:sp>
            <p:nvSpPr>
              <p:cNvPr id="25" name="ZoneTexte 24">
                <a:extLst>
                  <a:ext uri="{FF2B5EF4-FFF2-40B4-BE49-F238E27FC236}">
                    <a16:creationId xmlns:a16="http://schemas.microsoft.com/office/drawing/2014/main" id="{98BBDC81-ECC7-E73F-E096-258A54393B04}"/>
                  </a:ext>
                </a:extLst>
              </p:cNvPr>
              <p:cNvSpPr txBox="1"/>
              <p:nvPr/>
            </p:nvSpPr>
            <p:spPr>
              <a:xfrm>
                <a:off x="6993" y="1108069"/>
                <a:ext cx="5316104" cy="505766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est dit curviligne lorsque la trajectoire est une courbe quelconque.</a:t>
                </a:r>
              </a:p>
              <a:p>
                <a:pPr algn="just"/>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En tout point, le vecteur vitesse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V</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est constamment tangent à la trajectoire.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Comme le vecteur vitesse varie constamment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direction, sens et valeur), l'accélération en tout point est non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ZoneTexte 24">
                <a:extLst>
                  <a:ext uri="{FF2B5EF4-FFF2-40B4-BE49-F238E27FC236}">
                    <a16:creationId xmlns:a16="http://schemas.microsoft.com/office/drawing/2014/main" id="{98BBDC81-ECC7-E73F-E096-258A54393B04}"/>
                  </a:ext>
                </a:extLst>
              </p:cNvPr>
              <p:cNvSpPr txBox="1">
                <a:spLocks noRot="1" noChangeAspect="1" noMove="1" noResize="1" noEditPoints="1" noAdjustHandles="1" noChangeArrowheads="1" noChangeShapeType="1" noTextEdit="1"/>
              </p:cNvSpPr>
              <p:nvPr/>
            </p:nvSpPr>
            <p:spPr>
              <a:xfrm>
                <a:off x="6993" y="1108069"/>
                <a:ext cx="5316104" cy="5057667"/>
              </a:xfrm>
              <a:prstGeom prst="rect">
                <a:avLst/>
              </a:prstGeom>
              <a:blipFill>
                <a:blip r:embed="rId6"/>
                <a:stretch>
                  <a:fillRect l="-1720" t="-965" r="-1835" b="-1930"/>
                </a:stretch>
              </a:blipFill>
            </p:spPr>
            <p:txBody>
              <a:bodyPr/>
              <a:lstStyle/>
              <a:p>
                <a:r>
                  <a:rPr lang="fr-FR">
                    <a:noFill/>
                  </a:rPr>
                  <a:t> </a:t>
                </a:r>
              </a:p>
            </p:txBody>
          </p:sp>
        </mc:Fallback>
      </mc:AlternateContent>
    </p:spTree>
    <p:extLst>
      <p:ext uri="{BB962C8B-B14F-4D97-AF65-F5344CB8AC3E}">
        <p14:creationId xmlns:p14="http://schemas.microsoft.com/office/powerpoint/2010/main" val="77870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171C-6CD9-807A-9965-3897C824CE43}"/>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F417731-14BB-4307-43ED-B0C0BC801C42}"/>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FD1E5A0-4CBD-7B77-A420-F7840C52922B}"/>
              </a:ext>
            </a:extLst>
          </p:cNvPr>
          <p:cNvSpPr txBox="1"/>
          <p:nvPr/>
        </p:nvSpPr>
        <p:spPr>
          <a:xfrm>
            <a:off x="-1" y="0"/>
            <a:ext cx="12093677"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circulaire</a:t>
            </a:r>
            <a:endParaRPr lang="fr-FR" sz="3200" dirty="0"/>
          </a:p>
        </p:txBody>
      </p:sp>
      <p:grpSp>
        <p:nvGrpSpPr>
          <p:cNvPr id="4" name="Groupe 3">
            <a:extLst>
              <a:ext uri="{FF2B5EF4-FFF2-40B4-BE49-F238E27FC236}">
                <a16:creationId xmlns:a16="http://schemas.microsoft.com/office/drawing/2014/main" id="{3E36FC78-307A-10B0-238C-133393080056}"/>
              </a:ext>
            </a:extLst>
          </p:cNvPr>
          <p:cNvGrpSpPr/>
          <p:nvPr/>
        </p:nvGrpSpPr>
        <p:grpSpPr>
          <a:xfrm>
            <a:off x="5931163" y="1179870"/>
            <a:ext cx="6062990" cy="4955457"/>
            <a:chOff x="0" y="0"/>
            <a:chExt cx="1964055" cy="1605279"/>
          </a:xfrm>
        </p:grpSpPr>
        <p:grpSp>
          <p:nvGrpSpPr>
            <p:cNvPr id="5" name="Groupe 4">
              <a:extLst>
                <a:ext uri="{FF2B5EF4-FFF2-40B4-BE49-F238E27FC236}">
                  <a16:creationId xmlns:a16="http://schemas.microsoft.com/office/drawing/2014/main" id="{94E4CEFB-A277-95EB-2245-61336759AD7A}"/>
                </a:ext>
              </a:extLst>
            </p:cNvPr>
            <p:cNvGrpSpPr>
              <a:grpSpLocks/>
            </p:cNvGrpSpPr>
            <p:nvPr/>
          </p:nvGrpSpPr>
          <p:grpSpPr bwMode="auto">
            <a:xfrm>
              <a:off x="0" y="0"/>
              <a:ext cx="1864360" cy="1592580"/>
              <a:chOff x="3815" y="2219"/>
              <a:chExt cx="2936" cy="2508"/>
            </a:xfrm>
          </p:grpSpPr>
          <p:sp>
            <p:nvSpPr>
              <p:cNvPr id="14" name="Oval 4">
                <a:extLst>
                  <a:ext uri="{FF2B5EF4-FFF2-40B4-BE49-F238E27FC236}">
                    <a16:creationId xmlns:a16="http://schemas.microsoft.com/office/drawing/2014/main" id="{4EB87FCD-4050-C966-B774-BEE0BA7E4530}"/>
                  </a:ext>
                </a:extLst>
              </p:cNvPr>
              <p:cNvSpPr>
                <a:spLocks noChangeArrowheads="1"/>
              </p:cNvSpPr>
              <p:nvPr/>
            </p:nvSpPr>
            <p:spPr bwMode="auto">
              <a:xfrm>
                <a:off x="3815" y="2219"/>
                <a:ext cx="2508" cy="250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grpSp>
            <p:nvGrpSpPr>
              <p:cNvPr id="15" name="Group 5">
                <a:extLst>
                  <a:ext uri="{FF2B5EF4-FFF2-40B4-BE49-F238E27FC236}">
                    <a16:creationId xmlns:a16="http://schemas.microsoft.com/office/drawing/2014/main" id="{F2E4EE76-7685-91FB-A9E8-2062D95987B6}"/>
                  </a:ext>
                </a:extLst>
              </p:cNvPr>
              <p:cNvGrpSpPr>
                <a:grpSpLocks/>
              </p:cNvGrpSpPr>
              <p:nvPr/>
            </p:nvGrpSpPr>
            <p:grpSpPr bwMode="auto">
              <a:xfrm>
                <a:off x="5012" y="3416"/>
                <a:ext cx="114" cy="114"/>
                <a:chOff x="5012" y="3416"/>
                <a:chExt cx="114" cy="114"/>
              </a:xfrm>
            </p:grpSpPr>
            <p:cxnSp>
              <p:nvCxnSpPr>
                <p:cNvPr id="21" name="Line 6">
                  <a:extLst>
                    <a:ext uri="{FF2B5EF4-FFF2-40B4-BE49-F238E27FC236}">
                      <a16:creationId xmlns:a16="http://schemas.microsoft.com/office/drawing/2014/main" id="{F8663AAB-17AC-DC5B-8CEE-75748714FBD2}"/>
                    </a:ext>
                  </a:extLst>
                </p:cNvPr>
                <p:cNvCxnSpPr/>
                <p:nvPr/>
              </p:nvCxnSpPr>
              <p:spPr bwMode="auto">
                <a:xfrm>
                  <a:off x="5012" y="3473"/>
                  <a:ext cx="1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2" name="Line 7">
                  <a:extLst>
                    <a:ext uri="{FF2B5EF4-FFF2-40B4-BE49-F238E27FC236}">
                      <a16:creationId xmlns:a16="http://schemas.microsoft.com/office/drawing/2014/main" id="{AF39B617-6EE0-EDF1-FAA6-6A13AF69351A}"/>
                    </a:ext>
                  </a:extLst>
                </p:cNvPr>
                <p:cNvCxnSpPr/>
                <p:nvPr/>
              </p:nvCxnSpPr>
              <p:spPr bwMode="auto">
                <a:xfrm>
                  <a:off x="5069" y="3416"/>
                  <a:ext cx="0" cy="1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cxnSp>
            <p:nvCxnSpPr>
              <p:cNvPr id="16" name="Line 8">
                <a:extLst>
                  <a:ext uri="{FF2B5EF4-FFF2-40B4-BE49-F238E27FC236}">
                    <a16:creationId xmlns:a16="http://schemas.microsoft.com/office/drawing/2014/main" id="{B57603BF-6A8B-76C9-AD52-F1C2BA73B2EE}"/>
                  </a:ext>
                </a:extLst>
              </p:cNvPr>
              <p:cNvCxnSpPr/>
              <p:nvPr/>
            </p:nvCxnSpPr>
            <p:spPr bwMode="auto">
              <a:xfrm>
                <a:off x="5069" y="3473"/>
                <a:ext cx="882" cy="890"/>
              </a:xfrm>
              <a:prstGeom prst="line">
                <a:avLst/>
              </a:prstGeom>
              <a:noFill/>
              <a:ln w="38100">
                <a:solidFill>
                  <a:schemeClr val="tx1">
                    <a:lumMod val="95000"/>
                  </a:schemeClr>
                </a:solidFill>
                <a:prstDash val="dash"/>
                <a:round/>
                <a:headEnd/>
                <a:tailEnd/>
              </a:ln>
              <a:extLst>
                <a:ext uri="{909E8E84-426E-40DD-AFC4-6F175D3DCCD1}">
                  <a14:hiddenFill xmlns:a14="http://schemas.microsoft.com/office/drawing/2010/main">
                    <a:noFill/>
                  </a14:hiddenFill>
                </a:ext>
              </a:extLst>
            </p:spPr>
          </p:cxnSp>
          <p:cxnSp>
            <p:nvCxnSpPr>
              <p:cNvPr id="17" name="Line 9">
                <a:extLst>
                  <a:ext uri="{FF2B5EF4-FFF2-40B4-BE49-F238E27FC236}">
                    <a16:creationId xmlns:a16="http://schemas.microsoft.com/office/drawing/2014/main" id="{E1602167-C758-F9EE-DDCC-4C065803F39F}"/>
                  </a:ext>
                </a:extLst>
              </p:cNvPr>
              <p:cNvCxnSpPr/>
              <p:nvPr/>
            </p:nvCxnSpPr>
            <p:spPr bwMode="auto">
              <a:xfrm flipH="1" flipV="1">
                <a:off x="5525" y="3929"/>
                <a:ext cx="429" cy="43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 name="Line 10">
                <a:extLst>
                  <a:ext uri="{FF2B5EF4-FFF2-40B4-BE49-F238E27FC236}">
                    <a16:creationId xmlns:a16="http://schemas.microsoft.com/office/drawing/2014/main" id="{C3D31EC2-3C8A-58CF-E353-02F5913DEC0B}"/>
                  </a:ext>
                </a:extLst>
              </p:cNvPr>
              <p:cNvCxnSpPr/>
              <p:nvPr/>
            </p:nvCxnSpPr>
            <p:spPr bwMode="auto">
              <a:xfrm flipV="1">
                <a:off x="5961" y="3601"/>
                <a:ext cx="790" cy="755"/>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19" name="Line 11">
                <a:extLst>
                  <a:ext uri="{FF2B5EF4-FFF2-40B4-BE49-F238E27FC236}">
                    <a16:creationId xmlns:a16="http://schemas.microsoft.com/office/drawing/2014/main" id="{1F346DF2-C3B9-36E1-1EA7-EBC03342A87C}"/>
                  </a:ext>
                </a:extLst>
              </p:cNvPr>
              <p:cNvCxnSpPr/>
              <p:nvPr/>
            </p:nvCxnSpPr>
            <p:spPr bwMode="auto">
              <a:xfrm flipH="1" flipV="1">
                <a:off x="5812" y="3703"/>
                <a:ext cx="149" cy="653"/>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0" name="Line 12">
                <a:extLst>
                  <a:ext uri="{FF2B5EF4-FFF2-40B4-BE49-F238E27FC236}">
                    <a16:creationId xmlns:a16="http://schemas.microsoft.com/office/drawing/2014/main" id="{5DE7C2A7-DBFF-8BF6-FC9F-6761DCFA1962}"/>
                  </a:ext>
                </a:extLst>
              </p:cNvPr>
              <p:cNvCxnSpPr/>
              <p:nvPr/>
            </p:nvCxnSpPr>
            <p:spPr bwMode="auto">
              <a:xfrm rot="5400000" flipH="1" flipV="1">
                <a:off x="5957" y="3937"/>
                <a:ext cx="429" cy="43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6" name="Groupe 5">
              <a:extLst>
                <a:ext uri="{FF2B5EF4-FFF2-40B4-BE49-F238E27FC236}">
                  <a16:creationId xmlns:a16="http://schemas.microsoft.com/office/drawing/2014/main" id="{97CB7EF5-8B7E-9D4F-687B-BD2D3F69FF05}"/>
                </a:ext>
              </a:extLst>
            </p:cNvPr>
            <p:cNvGrpSpPr/>
            <p:nvPr/>
          </p:nvGrpSpPr>
          <p:grpSpPr>
            <a:xfrm>
              <a:off x="620138" y="631456"/>
              <a:ext cx="1343917" cy="973823"/>
              <a:chOff x="-14866" y="40921"/>
              <a:chExt cx="1344308" cy="974180"/>
            </a:xfrm>
          </p:grpSpPr>
          <p:sp>
            <p:nvSpPr>
              <p:cNvPr id="7" name="Zone de texte 48">
                <a:extLst>
                  <a:ext uri="{FF2B5EF4-FFF2-40B4-BE49-F238E27FC236}">
                    <a16:creationId xmlns:a16="http://schemas.microsoft.com/office/drawing/2014/main" id="{97A1D0B5-3081-9519-61CC-891ED0A1F4AF}"/>
                  </a:ext>
                </a:extLst>
              </p:cNvPr>
              <p:cNvSpPr txBox="1"/>
              <p:nvPr/>
            </p:nvSpPr>
            <p:spPr>
              <a:xfrm>
                <a:off x="-14866" y="40921"/>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 de texte 49">
                <a:extLst>
                  <a:ext uri="{FF2B5EF4-FFF2-40B4-BE49-F238E27FC236}">
                    <a16:creationId xmlns:a16="http://schemas.microsoft.com/office/drawing/2014/main" id="{35A57933-6216-7AC1-0516-65B0155B6610}"/>
                  </a:ext>
                </a:extLst>
              </p:cNvPr>
              <p:cNvSpPr txBox="1"/>
              <p:nvPr/>
            </p:nvSpPr>
            <p:spPr>
              <a:xfrm>
                <a:off x="161337" y="210853"/>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50">
                <a:extLst>
                  <a:ext uri="{FF2B5EF4-FFF2-40B4-BE49-F238E27FC236}">
                    <a16:creationId xmlns:a16="http://schemas.microsoft.com/office/drawing/2014/main" id="{9E2C0E95-39F1-3133-CB1F-3F760265642C}"/>
                  </a:ext>
                </a:extLst>
              </p:cNvPr>
              <p:cNvSpPr txBox="1"/>
              <p:nvPr/>
            </p:nvSpPr>
            <p:spPr>
              <a:xfrm>
                <a:off x="593766" y="771896"/>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Zone de texte 51">
                    <a:extLst>
                      <a:ext uri="{FF2B5EF4-FFF2-40B4-BE49-F238E27FC236}">
                        <a16:creationId xmlns:a16="http://schemas.microsoft.com/office/drawing/2014/main" id="{9A9E659D-79E8-7F82-648B-B827C5EF7F7E}"/>
                      </a:ext>
                    </a:extLst>
                  </p:cNvPr>
                  <p:cNvSpPr txBox="1"/>
                  <p:nvPr/>
                </p:nvSpPr>
                <p:spPr>
                  <a:xfrm>
                    <a:off x="290945" y="605642"/>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N</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Zone de texte 51">
                    <a:extLst>
                      <a:ext uri="{FF2B5EF4-FFF2-40B4-BE49-F238E27FC236}">
                        <a16:creationId xmlns:a16="http://schemas.microsoft.com/office/drawing/2014/main" id="{9A9E659D-79E8-7F82-648B-B827C5EF7F7E}"/>
                      </a:ext>
                    </a:extLst>
                  </p:cNvPr>
                  <p:cNvSpPr txBox="1">
                    <a:spLocks noRot="1" noChangeAspect="1" noMove="1" noResize="1" noEditPoints="1" noAdjustHandles="1" noChangeArrowheads="1" noChangeShapeType="1" noTextEdit="1"/>
                  </p:cNvSpPr>
                  <p:nvPr/>
                </p:nvSpPr>
                <p:spPr>
                  <a:xfrm>
                    <a:off x="290945" y="605642"/>
                    <a:ext cx="320040" cy="243205"/>
                  </a:xfrm>
                  <a:prstGeom prst="rect">
                    <a:avLst/>
                  </a:prstGeom>
                  <a:blipFill>
                    <a:blip r:embed="rId2"/>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 de texte 52">
                    <a:extLst>
                      <a:ext uri="{FF2B5EF4-FFF2-40B4-BE49-F238E27FC236}">
                        <a16:creationId xmlns:a16="http://schemas.microsoft.com/office/drawing/2014/main" id="{04D81E51-0280-7D00-7CE7-0A002460361B}"/>
                      </a:ext>
                    </a:extLst>
                  </p:cNvPr>
                  <p:cNvSpPr txBox="1"/>
                  <p:nvPr/>
                </p:nvSpPr>
                <p:spPr>
                  <a:xfrm>
                    <a:off x="564078" y="326571"/>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80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a</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Zone de texte 52">
                    <a:extLst>
                      <a:ext uri="{FF2B5EF4-FFF2-40B4-BE49-F238E27FC236}">
                        <a16:creationId xmlns:a16="http://schemas.microsoft.com/office/drawing/2014/main" id="{04D81E51-0280-7D00-7CE7-0A002460361B}"/>
                      </a:ext>
                    </a:extLst>
                  </p:cNvPr>
                  <p:cNvSpPr txBox="1">
                    <a:spLocks noRot="1" noChangeAspect="1" noMove="1" noResize="1" noEditPoints="1" noAdjustHandles="1" noChangeArrowheads="1" noChangeShapeType="1" noTextEdit="1"/>
                  </p:cNvSpPr>
                  <p:nvPr/>
                </p:nvSpPr>
                <p:spPr>
                  <a:xfrm>
                    <a:off x="564078" y="326571"/>
                    <a:ext cx="320040" cy="243205"/>
                  </a:xfrm>
                  <a:prstGeom prst="rect">
                    <a:avLst/>
                  </a:prstGeom>
                  <a:blipFill>
                    <a:blip r:embed="rId3"/>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Zone de texte 53">
                    <a:extLst>
                      <a:ext uri="{FF2B5EF4-FFF2-40B4-BE49-F238E27FC236}">
                        <a16:creationId xmlns:a16="http://schemas.microsoft.com/office/drawing/2014/main" id="{FCFCBD4C-DD70-58BF-5F94-C9ED8A0E65E8}"/>
                      </a:ext>
                    </a:extLst>
                  </p:cNvPr>
                  <p:cNvSpPr txBox="1"/>
                  <p:nvPr/>
                </p:nvSpPr>
                <p:spPr>
                  <a:xfrm>
                    <a:off x="1009402" y="391886"/>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FFC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m:t>v</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53">
                    <a:extLst>
                      <a:ext uri="{FF2B5EF4-FFF2-40B4-BE49-F238E27FC236}">
                        <a16:creationId xmlns:a16="http://schemas.microsoft.com/office/drawing/2014/main" id="{FCFCBD4C-DD70-58BF-5F94-C9ED8A0E65E8}"/>
                      </a:ext>
                    </a:extLst>
                  </p:cNvPr>
                  <p:cNvSpPr txBox="1">
                    <a:spLocks noRot="1" noChangeAspect="1" noMove="1" noResize="1" noEditPoints="1" noAdjustHandles="1" noChangeArrowheads="1" noChangeShapeType="1" noTextEdit="1"/>
                  </p:cNvSpPr>
                  <p:nvPr/>
                </p:nvSpPr>
                <p:spPr>
                  <a:xfrm>
                    <a:off x="1009402" y="391886"/>
                    <a:ext cx="320040" cy="243205"/>
                  </a:xfrm>
                  <a:prstGeom prst="rect">
                    <a:avLst/>
                  </a:prstGeom>
                  <a:blipFill>
                    <a:blip r:embed="rId4"/>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 name="Zone de texte 54">
                    <a:extLst>
                      <a:ext uri="{FF2B5EF4-FFF2-40B4-BE49-F238E27FC236}">
                        <a16:creationId xmlns:a16="http://schemas.microsoft.com/office/drawing/2014/main" id="{824BF756-8AD6-7586-AB17-A7AC1518A705}"/>
                      </a:ext>
                    </a:extLst>
                  </p:cNvPr>
                  <p:cNvSpPr txBox="1"/>
                  <p:nvPr/>
                </p:nvSpPr>
                <p:spPr>
                  <a:xfrm>
                    <a:off x="813459" y="593766"/>
                    <a:ext cx="320040" cy="24320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T</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Zone de texte 54">
                    <a:extLst>
                      <a:ext uri="{FF2B5EF4-FFF2-40B4-BE49-F238E27FC236}">
                        <a16:creationId xmlns:a16="http://schemas.microsoft.com/office/drawing/2014/main" id="{824BF756-8AD6-7586-AB17-A7AC1518A705}"/>
                      </a:ext>
                    </a:extLst>
                  </p:cNvPr>
                  <p:cNvSpPr txBox="1">
                    <a:spLocks noRot="1" noChangeAspect="1" noMove="1" noResize="1" noEditPoints="1" noAdjustHandles="1" noChangeArrowheads="1" noChangeShapeType="1" noTextEdit="1"/>
                  </p:cNvSpPr>
                  <p:nvPr/>
                </p:nvSpPr>
                <p:spPr>
                  <a:xfrm>
                    <a:off x="813459" y="593766"/>
                    <a:ext cx="320040" cy="243205"/>
                  </a:xfrm>
                  <a:prstGeom prst="rect">
                    <a:avLst/>
                  </a:prstGeom>
                  <a:blipFill>
                    <a:blip r:embed="rId5"/>
                    <a:stretch>
                      <a:fillRect/>
                    </a:stretch>
                  </a:blipFill>
                  <a:ln w="6350">
                    <a:noFill/>
                  </a:ln>
                  <a:effectLst/>
                </p:spPr>
                <p:txBody>
                  <a:bodyPr/>
                  <a:lstStyle/>
                  <a:p>
                    <a:r>
                      <a:rPr lang="fr-FR">
                        <a:noFill/>
                      </a:rPr>
                      <a:t> </a:t>
                    </a:r>
                  </a:p>
                </p:txBody>
              </p:sp>
            </mc:Fallback>
          </mc:AlternateContent>
        </p:grpSp>
      </p:grpSp>
      <mc:AlternateContent xmlns:mc="http://schemas.openxmlformats.org/markup-compatibility/2006">
        <mc:Choice xmlns:a14="http://schemas.microsoft.com/office/drawing/2010/main" Requires="a14">
          <p:sp>
            <p:nvSpPr>
              <p:cNvPr id="24" name="ZoneTexte 23">
                <a:extLst>
                  <a:ext uri="{FF2B5EF4-FFF2-40B4-BE49-F238E27FC236}">
                    <a16:creationId xmlns:a16="http://schemas.microsoft.com/office/drawing/2014/main" id="{48A96A4D-28FB-90C5-BFE6-034BBDF96F6B}"/>
                  </a:ext>
                </a:extLst>
              </p:cNvPr>
              <p:cNvSpPr txBox="1"/>
              <p:nvPr/>
            </p:nvSpPr>
            <p:spPr>
              <a:xfrm>
                <a:off x="-3" y="657420"/>
                <a:ext cx="5772100" cy="202908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 d'un mouvement circulaire, le vecteur vitesse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toujours tangent à la trajectoire:</a:t>
                </a: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T</m:t>
                          </m:r>
                        </m:e>
                      </m:acc>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4" name="ZoneTexte 23">
                <a:extLst>
                  <a:ext uri="{FF2B5EF4-FFF2-40B4-BE49-F238E27FC236}">
                    <a16:creationId xmlns:a16="http://schemas.microsoft.com/office/drawing/2014/main" id="{48A96A4D-28FB-90C5-BFE6-034BBDF96F6B}"/>
                  </a:ext>
                </a:extLst>
              </p:cNvPr>
              <p:cNvSpPr txBox="1">
                <a:spLocks noRot="1" noChangeAspect="1" noMove="1" noResize="1" noEditPoints="1" noAdjustHandles="1" noChangeArrowheads="1" noChangeShapeType="1" noTextEdit="1"/>
              </p:cNvSpPr>
              <p:nvPr/>
            </p:nvSpPr>
            <p:spPr>
              <a:xfrm>
                <a:off x="-3" y="657420"/>
                <a:ext cx="5772100" cy="2029082"/>
              </a:xfrm>
              <a:prstGeom prst="rect">
                <a:avLst/>
              </a:prstGeom>
              <a:blipFill>
                <a:blip r:embed="rId6"/>
                <a:stretch>
                  <a:fillRect l="-1584" t="-2102" r="-158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3" name="ZoneTexte 42">
                <a:extLst>
                  <a:ext uri="{FF2B5EF4-FFF2-40B4-BE49-F238E27FC236}">
                    <a16:creationId xmlns:a16="http://schemas.microsoft.com/office/drawing/2014/main" id="{CE7DF85F-1A2F-C115-317A-3297375ACA81}"/>
                  </a:ext>
                </a:extLst>
              </p:cNvPr>
              <p:cNvSpPr txBox="1"/>
              <p:nvPr/>
            </p:nvSpPr>
            <p:spPr>
              <a:xfrm>
                <a:off x="-1" y="2711268"/>
                <a:ext cx="5772097" cy="405123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vecteur accélération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 est toujours dirigée vers l'intérieur de la trajectoire, a une composante normale et une composante tangentielle, d'où la relation:</a:t>
                </a: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T</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T</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sub>
                      </m:s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dv</m:t>
                          </m:r>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T</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v</m:t>
                              </m:r>
                            </m:e>
                            <m: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num>
                        <m:den>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r</m:t>
                          </m:r>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e>
                      </m:acc>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3" name="ZoneTexte 42">
                <a:extLst>
                  <a:ext uri="{FF2B5EF4-FFF2-40B4-BE49-F238E27FC236}">
                    <a16:creationId xmlns:a16="http://schemas.microsoft.com/office/drawing/2014/main" id="{CE7DF85F-1A2F-C115-317A-3297375ACA81}"/>
                  </a:ext>
                </a:extLst>
              </p:cNvPr>
              <p:cNvSpPr txBox="1">
                <a:spLocks noRot="1" noChangeAspect="1" noMove="1" noResize="1" noEditPoints="1" noAdjustHandles="1" noChangeArrowheads="1" noChangeShapeType="1" noTextEdit="1"/>
              </p:cNvSpPr>
              <p:nvPr/>
            </p:nvSpPr>
            <p:spPr>
              <a:xfrm>
                <a:off x="-1" y="2711268"/>
                <a:ext cx="5772097" cy="4051237"/>
              </a:xfrm>
              <a:prstGeom prst="rect">
                <a:avLst/>
              </a:prstGeom>
              <a:blipFill>
                <a:blip r:embed="rId7"/>
                <a:stretch>
                  <a:fillRect l="-1584" t="-1054" r="-1584"/>
                </a:stretch>
              </a:blipFill>
            </p:spPr>
            <p:txBody>
              <a:bodyPr/>
              <a:lstStyle/>
              <a:p>
                <a:r>
                  <a:rPr lang="fr-FR">
                    <a:noFill/>
                  </a:rPr>
                  <a:t> </a:t>
                </a:r>
              </a:p>
            </p:txBody>
          </p:sp>
        </mc:Fallback>
      </mc:AlternateContent>
    </p:spTree>
    <p:extLst>
      <p:ext uri="{BB962C8B-B14F-4D97-AF65-F5344CB8AC3E}">
        <p14:creationId xmlns:p14="http://schemas.microsoft.com/office/powerpoint/2010/main" val="359597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B2CD-66B2-05E3-0068-D717C15CA0E4}"/>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60CD7E0-9CCA-8CEB-731B-3979AE52F752}"/>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82B63B6-8546-2E27-4958-65300DBE334D}"/>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circulaire uniforme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C568F396-9718-8C74-8857-3B8F177689C6}"/>
                  </a:ext>
                </a:extLst>
              </p:cNvPr>
              <p:cNvSpPr txBox="1"/>
              <p:nvPr/>
            </p:nvSpPr>
            <p:spPr>
              <a:xfrm>
                <a:off x="0" y="1093256"/>
                <a:ext cx="6096000" cy="500278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le cas d'un mouvement circulaire uniforme, les valeurs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v</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de l'accélération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constantes. On aura donc:</a:t>
                </a: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cte</m:t>
                      </m:r>
                      <m:r>
                        <m:rPr>
                          <m:nor/>
                        </m:rPr>
                        <a:rPr lang="fr-FR" sz="2800" b="1" smtClean="0">
                          <a:effectLst/>
                          <a:latin typeface="Comic Sans MS" panose="030F0702030302020204" pitchFamily="66" charset="0"/>
                          <a:ea typeface="Times New Roman" panose="02020603050405020304" pitchFamily="18" charset="0"/>
                          <a:cs typeface="Times New Roman" panose="02020603050405020304" pitchFamily="18" charset="0"/>
                        </a:rPr>
                        <m:t> </m:t>
                      </m:r>
                    </m:oMath>
                  </m:oMathPara>
                </a14:m>
                <a:endPar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N</m:t>
                          </m:r>
                        </m:sub>
                      </m:s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p>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sup>
                          </m:sSup>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m:t>
                          </m:r>
                        </m:den>
                      </m:f>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cte</m:t>
                      </m:r>
                    </m:oMath>
                  </m:oMathPara>
                </a14:m>
                <a:endPar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sub>
                      </m:sSub>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dv</m:t>
                          </m:r>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0</m:t>
                      </m:r>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C568F396-9718-8C74-8857-3B8F177689C6}"/>
                  </a:ext>
                </a:extLst>
              </p:cNvPr>
              <p:cNvSpPr txBox="1">
                <a:spLocks noRot="1" noChangeAspect="1" noMove="1" noResize="1" noEditPoints="1" noAdjustHandles="1" noChangeArrowheads="1" noChangeShapeType="1" noTextEdit="1"/>
              </p:cNvSpPr>
              <p:nvPr/>
            </p:nvSpPr>
            <p:spPr>
              <a:xfrm>
                <a:off x="0" y="1093256"/>
                <a:ext cx="6096000" cy="5002780"/>
              </a:xfrm>
              <a:prstGeom prst="rect">
                <a:avLst/>
              </a:prstGeom>
              <a:blipFill>
                <a:blip r:embed="rId2"/>
                <a:stretch>
                  <a:fillRect l="-1500" t="-853" r="-1500"/>
                </a:stretch>
              </a:blipFill>
            </p:spPr>
            <p:txBody>
              <a:bodyPr/>
              <a:lstStyle/>
              <a:p>
                <a:r>
                  <a:rPr lang="fr-FR">
                    <a:noFill/>
                  </a:rPr>
                  <a:t> </a:t>
                </a:r>
              </a:p>
            </p:txBody>
          </p:sp>
        </mc:Fallback>
      </mc:AlternateContent>
      <p:grpSp>
        <p:nvGrpSpPr>
          <p:cNvPr id="49" name="Groupe 48">
            <a:extLst>
              <a:ext uri="{FF2B5EF4-FFF2-40B4-BE49-F238E27FC236}">
                <a16:creationId xmlns:a16="http://schemas.microsoft.com/office/drawing/2014/main" id="{7B1C15C3-79C0-C0DD-3FF3-0293F516D183}"/>
              </a:ext>
            </a:extLst>
          </p:cNvPr>
          <p:cNvGrpSpPr/>
          <p:nvPr/>
        </p:nvGrpSpPr>
        <p:grpSpPr>
          <a:xfrm>
            <a:off x="6164028" y="742089"/>
            <a:ext cx="5630616" cy="5689851"/>
            <a:chOff x="0" y="153909"/>
            <a:chExt cx="2548255" cy="2575705"/>
          </a:xfrm>
        </p:grpSpPr>
        <p:grpSp>
          <p:nvGrpSpPr>
            <p:cNvPr id="50" name="Groupe 49">
              <a:extLst>
                <a:ext uri="{FF2B5EF4-FFF2-40B4-BE49-F238E27FC236}">
                  <a16:creationId xmlns:a16="http://schemas.microsoft.com/office/drawing/2014/main" id="{A43F7D12-A519-6499-6C3B-875B948DADE7}"/>
                </a:ext>
              </a:extLst>
            </p:cNvPr>
            <p:cNvGrpSpPr/>
            <p:nvPr/>
          </p:nvGrpSpPr>
          <p:grpSpPr>
            <a:xfrm>
              <a:off x="0" y="153909"/>
              <a:ext cx="2548255" cy="2548255"/>
              <a:chOff x="0" y="0"/>
              <a:chExt cx="2548255" cy="2548255"/>
            </a:xfrm>
          </p:grpSpPr>
          <p:grpSp>
            <p:nvGrpSpPr>
              <p:cNvPr id="59" name="Groupe 58">
                <a:extLst>
                  <a:ext uri="{FF2B5EF4-FFF2-40B4-BE49-F238E27FC236}">
                    <a16:creationId xmlns:a16="http://schemas.microsoft.com/office/drawing/2014/main" id="{8917CB2D-B1E8-74DB-9E06-38D44AF1E973}"/>
                  </a:ext>
                </a:extLst>
              </p:cNvPr>
              <p:cNvGrpSpPr/>
              <p:nvPr/>
            </p:nvGrpSpPr>
            <p:grpSpPr>
              <a:xfrm>
                <a:off x="258024" y="253497"/>
                <a:ext cx="2164756" cy="2206169"/>
                <a:chOff x="0" y="0"/>
                <a:chExt cx="2164756" cy="2206169"/>
              </a:xfrm>
            </p:grpSpPr>
            <p:sp>
              <p:nvSpPr>
                <p:cNvPr id="61" name="Ellipse 60">
                  <a:extLst>
                    <a:ext uri="{FF2B5EF4-FFF2-40B4-BE49-F238E27FC236}">
                      <a16:creationId xmlns:a16="http://schemas.microsoft.com/office/drawing/2014/main" id="{8A02A724-2F63-960E-2300-289C75B4841E}"/>
                    </a:ext>
                  </a:extLst>
                </p:cNvPr>
                <p:cNvSpPr/>
                <p:nvPr/>
              </p:nvSpPr>
              <p:spPr>
                <a:xfrm>
                  <a:off x="0" y="0"/>
                  <a:ext cx="2024062" cy="2024062"/>
                </a:xfrm>
                <a:prstGeom prst="ellipse">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DC16570D-F66C-468D-3962-AC59C207F9CB}"/>
                    </a:ext>
                  </a:extLst>
                </p:cNvPr>
                <p:cNvSpPr/>
                <p:nvPr/>
              </p:nvSpPr>
              <p:spPr>
                <a:xfrm>
                  <a:off x="976219" y="978794"/>
                  <a:ext cx="61595" cy="61595"/>
                </a:xfrm>
                <a:prstGeom prst="ellipse">
                  <a:avLst/>
                </a:prstGeom>
                <a:solidFill>
                  <a:schemeClr val="tx1"/>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latin typeface="Calibri" panose="020F0502020204030204"/>
                    <a:ea typeface="+mn-ea"/>
                    <a:cs typeface="+mn-cs"/>
                  </a:endParaRPr>
                </a:p>
              </p:txBody>
            </p:sp>
            <p:cxnSp>
              <p:nvCxnSpPr>
                <p:cNvPr id="63" name="Connecteur droit avec flèche 62">
                  <a:extLst>
                    <a:ext uri="{FF2B5EF4-FFF2-40B4-BE49-F238E27FC236}">
                      <a16:creationId xmlns:a16="http://schemas.microsoft.com/office/drawing/2014/main" id="{55B4340C-0363-ED61-005E-F97C2850396B}"/>
                    </a:ext>
                  </a:extLst>
                </p:cNvPr>
                <p:cNvCxnSpPr/>
                <p:nvPr/>
              </p:nvCxnSpPr>
              <p:spPr>
                <a:xfrm flipH="1" flipV="1">
                  <a:off x="316284" y="280222"/>
                  <a:ext cx="698456" cy="734445"/>
                </a:xfrm>
                <a:prstGeom prst="straightConnector1">
                  <a:avLst/>
                </a:prstGeom>
                <a:noFill/>
                <a:ln w="38100" cap="flat" cmpd="sng" algn="ctr">
                  <a:solidFill>
                    <a:srgbClr val="4472C4"/>
                  </a:solidFill>
                  <a:prstDash val="solid"/>
                  <a:miter lim="800000"/>
                  <a:headEnd type="arrow" w="med" len="med"/>
                  <a:tailEnd type="arrow" w="med" len="med"/>
                </a:ln>
                <a:effectLst/>
              </p:spPr>
            </p:cxnSp>
            <p:cxnSp>
              <p:nvCxnSpPr>
                <p:cNvPr id="64" name="Connecteur droit avec flèche 63">
                  <a:extLst>
                    <a:ext uri="{FF2B5EF4-FFF2-40B4-BE49-F238E27FC236}">
                      <a16:creationId xmlns:a16="http://schemas.microsoft.com/office/drawing/2014/main" id="{8FF082A8-F5BB-D917-D6F3-60FC97442F8F}"/>
                    </a:ext>
                  </a:extLst>
                </p:cNvPr>
                <p:cNvCxnSpPr/>
                <p:nvPr/>
              </p:nvCxnSpPr>
              <p:spPr>
                <a:xfrm>
                  <a:off x="1697435" y="267880"/>
                  <a:ext cx="467321" cy="446915"/>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65" name="Connecteur droit avec flèche 64">
                  <a:extLst>
                    <a:ext uri="{FF2B5EF4-FFF2-40B4-BE49-F238E27FC236}">
                      <a16:creationId xmlns:a16="http://schemas.microsoft.com/office/drawing/2014/main" id="{F54880B3-5636-F0C6-7C0E-22C9C417755E}"/>
                    </a:ext>
                  </a:extLst>
                </p:cNvPr>
                <p:cNvCxnSpPr/>
                <p:nvPr/>
              </p:nvCxnSpPr>
              <p:spPr>
                <a:xfrm flipH="1">
                  <a:off x="1233259" y="1759254"/>
                  <a:ext cx="467321" cy="446915"/>
                </a:xfrm>
                <a:prstGeom prst="straightConnector1">
                  <a:avLst/>
                </a:prstGeom>
                <a:noFill/>
                <a:ln w="38100" cap="flat" cmpd="sng" algn="ctr">
                  <a:solidFill>
                    <a:srgbClr val="00B050"/>
                  </a:solidFill>
                  <a:prstDash val="solid"/>
                  <a:miter lim="800000"/>
                  <a:headEnd type="none" w="med" len="med"/>
                  <a:tailEnd type="arrow" w="med" len="med"/>
                </a:ln>
                <a:effectLst/>
              </p:spPr>
            </p:cxnSp>
            <p:sp>
              <p:nvSpPr>
                <p:cNvPr id="66" name="Ellipse 65">
                  <a:extLst>
                    <a:ext uri="{FF2B5EF4-FFF2-40B4-BE49-F238E27FC236}">
                      <a16:creationId xmlns:a16="http://schemas.microsoft.com/office/drawing/2014/main" id="{8CBF2191-3744-2DDC-4BFC-34E6D4CAA338}"/>
                    </a:ext>
                  </a:extLst>
                </p:cNvPr>
                <p:cNvSpPr/>
                <p:nvPr/>
              </p:nvSpPr>
              <p:spPr>
                <a:xfrm>
                  <a:off x="1671678" y="1720617"/>
                  <a:ext cx="61595" cy="61595"/>
                </a:xfrm>
                <a:prstGeom prst="ellipse">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67" name="Connecteur droit avec flèche 66">
                  <a:extLst>
                    <a:ext uri="{FF2B5EF4-FFF2-40B4-BE49-F238E27FC236}">
                      <a16:creationId xmlns:a16="http://schemas.microsoft.com/office/drawing/2014/main" id="{2498E616-93E9-7374-F387-27FCF8A2652C}"/>
                    </a:ext>
                  </a:extLst>
                </p:cNvPr>
                <p:cNvCxnSpPr/>
                <p:nvPr/>
              </p:nvCxnSpPr>
              <p:spPr>
                <a:xfrm flipH="1">
                  <a:off x="1410988" y="280759"/>
                  <a:ext cx="298665" cy="316820"/>
                </a:xfrm>
                <a:prstGeom prst="straightConnector1">
                  <a:avLst/>
                </a:prstGeom>
                <a:noFill/>
                <a:ln w="38100" cap="flat" cmpd="sng" algn="ctr">
                  <a:solidFill>
                    <a:srgbClr val="FF0000"/>
                  </a:solidFill>
                  <a:prstDash val="solid"/>
                  <a:miter lim="800000"/>
                  <a:headEnd type="none" w="med" len="med"/>
                  <a:tailEnd type="arrow" w="med" len="med"/>
                </a:ln>
                <a:effectLst/>
              </p:spPr>
            </p:cxnSp>
            <p:sp>
              <p:nvSpPr>
                <p:cNvPr id="68" name="Ellipse 67">
                  <a:extLst>
                    <a:ext uri="{FF2B5EF4-FFF2-40B4-BE49-F238E27FC236}">
                      <a16:creationId xmlns:a16="http://schemas.microsoft.com/office/drawing/2014/main" id="{0919DAF3-F0D9-7C92-97A0-C2BAC35BAD9A}"/>
                    </a:ext>
                  </a:extLst>
                </p:cNvPr>
                <p:cNvSpPr/>
                <p:nvPr/>
              </p:nvSpPr>
              <p:spPr>
                <a:xfrm>
                  <a:off x="1676829" y="252426"/>
                  <a:ext cx="61595" cy="61595"/>
                </a:xfrm>
                <a:prstGeom prst="ellipse">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69" name="Connecteur droit avec flèche 68">
                  <a:extLst>
                    <a:ext uri="{FF2B5EF4-FFF2-40B4-BE49-F238E27FC236}">
                      <a16:creationId xmlns:a16="http://schemas.microsoft.com/office/drawing/2014/main" id="{F99E9E84-8A5C-3A65-2280-B33A421BCB86}"/>
                    </a:ext>
                  </a:extLst>
                </p:cNvPr>
                <p:cNvCxnSpPr/>
                <p:nvPr/>
              </p:nvCxnSpPr>
              <p:spPr>
                <a:xfrm flipH="1" flipV="1">
                  <a:off x="1398109" y="1434170"/>
                  <a:ext cx="298665" cy="316820"/>
                </a:xfrm>
                <a:prstGeom prst="straightConnector1">
                  <a:avLst/>
                </a:prstGeom>
                <a:noFill/>
                <a:ln w="38100" cap="flat" cmpd="sng" algn="ctr">
                  <a:solidFill>
                    <a:srgbClr val="FF0000"/>
                  </a:solidFill>
                  <a:prstDash val="solid"/>
                  <a:miter lim="800000"/>
                  <a:headEnd type="none" w="med" len="med"/>
                  <a:tailEnd type="arrow" w="med" len="med"/>
                </a:ln>
                <a:effectLst/>
              </p:spPr>
            </p:cxnSp>
          </p:grpSp>
          <p:sp>
            <p:nvSpPr>
              <p:cNvPr id="60" name="Arc 59">
                <a:extLst>
                  <a:ext uri="{FF2B5EF4-FFF2-40B4-BE49-F238E27FC236}">
                    <a16:creationId xmlns:a16="http://schemas.microsoft.com/office/drawing/2014/main" id="{1532CAF6-0714-A72C-D70E-4473A9FBE7E2}"/>
                  </a:ext>
                </a:extLst>
              </p:cNvPr>
              <p:cNvSpPr/>
              <p:nvPr/>
            </p:nvSpPr>
            <p:spPr>
              <a:xfrm>
                <a:off x="0" y="0"/>
                <a:ext cx="2548255" cy="2548255"/>
              </a:xfrm>
              <a:prstGeom prst="arc">
                <a:avLst>
                  <a:gd name="adj1" fmla="val 7991035"/>
                  <a:gd name="adj2" fmla="val 9485360"/>
                </a:avLst>
              </a:prstGeom>
              <a:noFill/>
              <a:ln w="38100" cap="flat" cmpd="sng" algn="ctr">
                <a:solidFill>
                  <a:srgbClr val="4472C4"/>
                </a:solidFill>
                <a:prstDash val="solid"/>
                <a:miter lim="800000"/>
                <a:headEnd type="none" w="med" len="med"/>
                <a:tailEnd type="arrow"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51" name="Groupe 50">
              <a:extLst>
                <a:ext uri="{FF2B5EF4-FFF2-40B4-BE49-F238E27FC236}">
                  <a16:creationId xmlns:a16="http://schemas.microsoft.com/office/drawing/2014/main" id="{F29BFFAA-37DF-9890-C8BA-21FF3652BCB9}"/>
                </a:ext>
              </a:extLst>
            </p:cNvPr>
            <p:cNvGrpSpPr/>
            <p:nvPr/>
          </p:nvGrpSpPr>
          <p:grpSpPr>
            <a:xfrm>
              <a:off x="13701" y="692741"/>
              <a:ext cx="2466945" cy="2036873"/>
              <a:chOff x="-859958" y="692741"/>
              <a:chExt cx="2466945" cy="2036873"/>
            </a:xfrm>
          </p:grpSpPr>
          <p:sp>
            <p:nvSpPr>
              <p:cNvPr id="52" name="Zone de texte 572">
                <a:extLst>
                  <a:ext uri="{FF2B5EF4-FFF2-40B4-BE49-F238E27FC236}">
                    <a16:creationId xmlns:a16="http://schemas.microsoft.com/office/drawing/2014/main" id="{B79CDFFA-33E1-E9A5-7443-BFD50765513F}"/>
                  </a:ext>
                </a:extLst>
              </p:cNvPr>
              <p:cNvSpPr txBox="1"/>
              <p:nvPr/>
            </p:nvSpPr>
            <p:spPr>
              <a:xfrm>
                <a:off x="401381" y="1370231"/>
                <a:ext cx="180805" cy="2037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O</a:t>
                </a:r>
                <a:endParaRPr kumimoji="0" lang="fr-FR" sz="20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3" name="Zone de texte 573">
                <a:extLst>
                  <a:ext uri="{FF2B5EF4-FFF2-40B4-BE49-F238E27FC236}">
                    <a16:creationId xmlns:a16="http://schemas.microsoft.com/office/drawing/2014/main" id="{17DE5504-55ED-38B8-AF58-BF5FC42803E5}"/>
                  </a:ext>
                </a:extLst>
              </p:cNvPr>
              <p:cNvSpPr txBox="1"/>
              <p:nvPr/>
            </p:nvSpPr>
            <p:spPr>
              <a:xfrm>
                <a:off x="-859958" y="2358421"/>
                <a:ext cx="1164137" cy="37119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Sens du mouvement</a:t>
                </a:r>
                <a:endParaRPr kumimoji="0" lang="fr-FR" sz="32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 de texte 574">
                <a:extLst>
                  <a:ext uri="{FF2B5EF4-FFF2-40B4-BE49-F238E27FC236}">
                    <a16:creationId xmlns:a16="http://schemas.microsoft.com/office/drawing/2014/main" id="{D20B916A-FA89-146A-85D2-41226A8A7F6B}"/>
                  </a:ext>
                </a:extLst>
              </p:cNvPr>
              <p:cNvSpPr txBox="1"/>
              <p:nvPr/>
            </p:nvSpPr>
            <p:spPr>
              <a:xfrm>
                <a:off x="0" y="864606"/>
                <a:ext cx="226337" cy="21275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0"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R</a:t>
                </a:r>
                <a:endParaRPr kumimoji="0" lang="fr-FR" sz="2400" b="0" i="0" u="none" strike="noStrike" kern="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5" name="Zone de texte 575">
                    <a:extLst>
                      <a:ext uri="{FF2B5EF4-FFF2-40B4-BE49-F238E27FC236}">
                        <a16:creationId xmlns:a16="http://schemas.microsoft.com/office/drawing/2014/main" id="{8EE07ED9-11B7-9DA3-24F9-F4CED6264C09}"/>
                      </a:ext>
                    </a:extLst>
                  </p:cNvPr>
                  <p:cNvSpPr txBox="1"/>
                  <p:nvPr/>
                </p:nvSpPr>
                <p:spPr>
                  <a:xfrm>
                    <a:off x="1308222" y="756643"/>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1</m:t>
                                  </m:r>
                                </m:sub>
                              </m:sSub>
                            </m:e>
                          </m:acc>
                        </m:oMath>
                      </m:oMathPara>
                    </a14:m>
                    <a:endParaRPr kumimoji="0" lang="fr-FR" sz="2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5" name="Zone de texte 575">
                    <a:extLst>
                      <a:ext uri="{FF2B5EF4-FFF2-40B4-BE49-F238E27FC236}">
                        <a16:creationId xmlns:a16="http://schemas.microsoft.com/office/drawing/2014/main" id="{8EE07ED9-11B7-9DA3-24F9-F4CED6264C09}"/>
                      </a:ext>
                    </a:extLst>
                  </p:cNvPr>
                  <p:cNvSpPr txBox="1">
                    <a:spLocks noRot="1" noChangeAspect="1" noMove="1" noResize="1" noEditPoints="1" noAdjustHandles="1" noChangeArrowheads="1" noChangeShapeType="1" noTextEdit="1"/>
                  </p:cNvSpPr>
                  <p:nvPr/>
                </p:nvSpPr>
                <p:spPr>
                  <a:xfrm>
                    <a:off x="1308222" y="756643"/>
                    <a:ext cx="298765" cy="235390"/>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6" name="Zone de texte 320">
                    <a:extLst>
                      <a:ext uri="{FF2B5EF4-FFF2-40B4-BE49-F238E27FC236}">
                        <a16:creationId xmlns:a16="http://schemas.microsoft.com/office/drawing/2014/main" id="{0D77A6F2-7E66-73D6-A02F-DBF6E8E3BBEA}"/>
                      </a:ext>
                    </a:extLst>
                  </p:cNvPr>
                  <p:cNvSpPr txBox="1"/>
                  <p:nvPr/>
                </p:nvSpPr>
                <p:spPr>
                  <a:xfrm>
                    <a:off x="742232" y="2426323"/>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2</m:t>
                                  </m:r>
                                </m:sub>
                              </m:sSub>
                            </m:e>
                          </m:acc>
                        </m:oMath>
                      </m:oMathPara>
                    </a14:m>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6" name="Zone de texte 320">
                    <a:extLst>
                      <a:ext uri="{FF2B5EF4-FFF2-40B4-BE49-F238E27FC236}">
                        <a16:creationId xmlns:a16="http://schemas.microsoft.com/office/drawing/2014/main" id="{0D77A6F2-7E66-73D6-A02F-DBF6E8E3BBEA}"/>
                      </a:ext>
                    </a:extLst>
                  </p:cNvPr>
                  <p:cNvSpPr txBox="1">
                    <a:spLocks noRot="1" noChangeAspect="1" noMove="1" noResize="1" noEditPoints="1" noAdjustHandles="1" noChangeArrowheads="1" noChangeShapeType="1" noTextEdit="1"/>
                  </p:cNvSpPr>
                  <p:nvPr/>
                </p:nvSpPr>
                <p:spPr>
                  <a:xfrm>
                    <a:off x="742232" y="2426323"/>
                    <a:ext cx="298765" cy="235390"/>
                  </a:xfrm>
                  <a:prstGeom prst="rect">
                    <a:avLst/>
                  </a:prstGeom>
                  <a:blipFill>
                    <a:blip r:embed="rId4"/>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7" name="Zone de texte 321">
                    <a:extLst>
                      <a:ext uri="{FF2B5EF4-FFF2-40B4-BE49-F238E27FC236}">
                        <a16:creationId xmlns:a16="http://schemas.microsoft.com/office/drawing/2014/main" id="{F7A8C717-0583-7356-D2D5-DACF0BC61E0E}"/>
                      </a:ext>
                    </a:extLst>
                  </p:cNvPr>
                  <p:cNvSpPr txBox="1"/>
                  <p:nvPr/>
                </p:nvSpPr>
                <p:spPr>
                  <a:xfrm>
                    <a:off x="674487" y="692741"/>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1</m:t>
                                  </m:r>
                                </m:sub>
                              </m:sSub>
                            </m:e>
                          </m:acc>
                        </m:oMath>
                      </m:oMathPara>
                    </a14:m>
                    <a:endParaRPr kumimoji="0" lang="fr-FR" sz="2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7" name="Zone de texte 321">
                    <a:extLst>
                      <a:ext uri="{FF2B5EF4-FFF2-40B4-BE49-F238E27FC236}">
                        <a16:creationId xmlns:a16="http://schemas.microsoft.com/office/drawing/2014/main" id="{F7A8C717-0583-7356-D2D5-DACF0BC61E0E}"/>
                      </a:ext>
                    </a:extLst>
                  </p:cNvPr>
                  <p:cNvSpPr txBox="1">
                    <a:spLocks noRot="1" noChangeAspect="1" noMove="1" noResize="1" noEditPoints="1" noAdjustHandles="1" noChangeArrowheads="1" noChangeShapeType="1" noTextEdit="1"/>
                  </p:cNvSpPr>
                  <p:nvPr/>
                </p:nvSpPr>
                <p:spPr>
                  <a:xfrm>
                    <a:off x="674487" y="692741"/>
                    <a:ext cx="298765" cy="235390"/>
                  </a:xfrm>
                  <a:prstGeom prst="rect">
                    <a:avLst/>
                  </a:prstGeom>
                  <a:blipFill>
                    <a:blip r:embed="rId5"/>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8" name="Zone de texte 322">
                    <a:extLst>
                      <a:ext uri="{FF2B5EF4-FFF2-40B4-BE49-F238E27FC236}">
                        <a16:creationId xmlns:a16="http://schemas.microsoft.com/office/drawing/2014/main" id="{D7C43E86-AE8B-46CE-F53F-96C67F6BF0FA}"/>
                      </a:ext>
                    </a:extLst>
                  </p:cNvPr>
                  <p:cNvSpPr txBox="1"/>
                  <p:nvPr/>
                </p:nvSpPr>
                <p:spPr>
                  <a:xfrm>
                    <a:off x="850870" y="1788209"/>
                    <a:ext cx="298765" cy="235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2</m:t>
                                  </m:r>
                                </m:sub>
                              </m:sSub>
                            </m:e>
                          </m:acc>
                        </m:oMath>
                      </m:oMathPara>
                    </a14:m>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8" name="Zone de texte 322">
                    <a:extLst>
                      <a:ext uri="{FF2B5EF4-FFF2-40B4-BE49-F238E27FC236}">
                        <a16:creationId xmlns:a16="http://schemas.microsoft.com/office/drawing/2014/main" id="{D7C43E86-AE8B-46CE-F53F-96C67F6BF0FA}"/>
                      </a:ext>
                    </a:extLst>
                  </p:cNvPr>
                  <p:cNvSpPr txBox="1">
                    <a:spLocks noRot="1" noChangeAspect="1" noMove="1" noResize="1" noEditPoints="1" noAdjustHandles="1" noChangeArrowheads="1" noChangeShapeType="1" noTextEdit="1"/>
                  </p:cNvSpPr>
                  <p:nvPr/>
                </p:nvSpPr>
                <p:spPr>
                  <a:xfrm>
                    <a:off x="850870" y="1788209"/>
                    <a:ext cx="298765" cy="235390"/>
                  </a:xfrm>
                  <a:prstGeom prst="rect">
                    <a:avLst/>
                  </a:prstGeom>
                  <a:blipFill>
                    <a:blip r:embed="rId6"/>
                    <a:stretch>
                      <a:fillRect/>
                    </a:stretch>
                  </a:blipFill>
                  <a:ln w="6350">
                    <a:noFill/>
                  </a:ln>
                </p:spPr>
                <p:txBody>
                  <a:bodyPr/>
                  <a:lstStyle/>
                  <a:p>
                    <a:r>
                      <a:rPr lang="fr-FR">
                        <a:noFill/>
                      </a:rPr>
                      <a:t> </a:t>
                    </a:r>
                  </a:p>
                </p:txBody>
              </p:sp>
            </mc:Fallback>
          </mc:AlternateContent>
        </p:grpSp>
      </p:grpSp>
    </p:spTree>
    <p:extLst>
      <p:ext uri="{BB962C8B-B14F-4D97-AF65-F5344CB8AC3E}">
        <p14:creationId xmlns:p14="http://schemas.microsoft.com/office/powerpoint/2010/main" val="165684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289D-D2CC-B933-598D-A994689E7AE5}"/>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0D16F4E0-D9C1-4C7B-C399-D0A1EA1A364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F622886-C1CE-C8D9-48CB-5D15A183C36F}"/>
              </a:ext>
            </a:extLst>
          </p:cNvPr>
          <p:cNvSpPr txBox="1"/>
          <p:nvPr/>
        </p:nvSpPr>
        <p:spPr>
          <a:xfrm>
            <a:off x="-1" y="0"/>
            <a:ext cx="12074013"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Vitesse moyenne</a:t>
            </a:r>
            <a:endParaRPr lang="fr-FR" sz="3200" dirty="0"/>
          </a:p>
        </p:txBody>
      </p:sp>
      <p:grpSp>
        <p:nvGrpSpPr>
          <p:cNvPr id="4" name="Groupe 3">
            <a:extLst>
              <a:ext uri="{FF2B5EF4-FFF2-40B4-BE49-F238E27FC236}">
                <a16:creationId xmlns:a16="http://schemas.microsoft.com/office/drawing/2014/main" id="{36DE4CF7-52EB-CDDB-77B8-5602DA4392FA}"/>
              </a:ext>
            </a:extLst>
          </p:cNvPr>
          <p:cNvGrpSpPr/>
          <p:nvPr/>
        </p:nvGrpSpPr>
        <p:grpSpPr>
          <a:xfrm>
            <a:off x="6473794" y="3413347"/>
            <a:ext cx="5405504" cy="3267487"/>
            <a:chOff x="-105432" y="0"/>
            <a:chExt cx="2619442" cy="1582771"/>
          </a:xfrm>
        </p:grpSpPr>
        <p:grpSp>
          <p:nvGrpSpPr>
            <p:cNvPr id="5" name="Groupe 4">
              <a:extLst>
                <a:ext uri="{FF2B5EF4-FFF2-40B4-BE49-F238E27FC236}">
                  <a16:creationId xmlns:a16="http://schemas.microsoft.com/office/drawing/2014/main" id="{7D4E5B8D-FAEC-2D3F-1102-6B14EA2D5777}"/>
                </a:ext>
              </a:extLst>
            </p:cNvPr>
            <p:cNvGrpSpPr/>
            <p:nvPr/>
          </p:nvGrpSpPr>
          <p:grpSpPr>
            <a:xfrm>
              <a:off x="-105432" y="0"/>
              <a:ext cx="2619442" cy="1582771"/>
              <a:chOff x="-346700" y="-25145"/>
              <a:chExt cx="2620962" cy="1586155"/>
            </a:xfrm>
          </p:grpSpPr>
          <p:grpSp>
            <p:nvGrpSpPr>
              <p:cNvPr id="8" name="Groupe 7">
                <a:extLst>
                  <a:ext uri="{FF2B5EF4-FFF2-40B4-BE49-F238E27FC236}">
                    <a16:creationId xmlns:a16="http://schemas.microsoft.com/office/drawing/2014/main" id="{344B7A0E-7D3A-C6F3-6900-C99C1C61644F}"/>
                  </a:ext>
                </a:extLst>
              </p:cNvPr>
              <p:cNvGrpSpPr/>
              <p:nvPr/>
            </p:nvGrpSpPr>
            <p:grpSpPr>
              <a:xfrm>
                <a:off x="99674" y="264353"/>
                <a:ext cx="2045483" cy="1146466"/>
                <a:chOff x="0" y="0"/>
                <a:chExt cx="2045483" cy="1146466"/>
              </a:xfrm>
            </p:grpSpPr>
            <p:sp>
              <p:nvSpPr>
                <p:cNvPr id="20" name="Forme libre 3">
                  <a:extLst>
                    <a:ext uri="{FF2B5EF4-FFF2-40B4-BE49-F238E27FC236}">
                      <a16:creationId xmlns:a16="http://schemas.microsoft.com/office/drawing/2014/main" id="{6E085922-08A1-2345-9831-2A267C520F86}"/>
                    </a:ext>
                  </a:extLst>
                </p:cNvPr>
                <p:cNvSpPr/>
                <p:nvPr/>
              </p:nvSpPr>
              <p:spPr>
                <a:xfrm>
                  <a:off x="0" y="0"/>
                  <a:ext cx="2045483" cy="684858"/>
                </a:xfrm>
                <a:custGeom>
                  <a:avLst/>
                  <a:gdLst>
                    <a:gd name="connsiteX0" fmla="*/ 0 w 2045483"/>
                    <a:gd name="connsiteY0" fmla="*/ 686343 h 686343"/>
                    <a:gd name="connsiteX1" fmla="*/ 407363 w 2045483"/>
                    <a:gd name="connsiteY1" fmla="*/ 200974 h 686343"/>
                    <a:gd name="connsiteX2" fmla="*/ 1209088 w 2045483"/>
                    <a:gd name="connsiteY2" fmla="*/ 1626 h 686343"/>
                    <a:gd name="connsiteX3" fmla="*/ 2045483 w 2045483"/>
                    <a:gd name="connsiteY3" fmla="*/ 122968 h 686343"/>
                    <a:gd name="connsiteX0" fmla="*/ 0 w 2045483"/>
                    <a:gd name="connsiteY0" fmla="*/ 684858 h 684858"/>
                    <a:gd name="connsiteX1" fmla="*/ 553056 w 2045483"/>
                    <a:gd name="connsiteY1" fmla="*/ 141699 h 684858"/>
                    <a:gd name="connsiteX2" fmla="*/ 1209088 w 2045483"/>
                    <a:gd name="connsiteY2" fmla="*/ 141 h 684858"/>
                    <a:gd name="connsiteX3" fmla="*/ 2045483 w 2045483"/>
                    <a:gd name="connsiteY3" fmla="*/ 121483 h 684858"/>
                  </a:gdLst>
                  <a:ahLst/>
                  <a:cxnLst>
                    <a:cxn ang="0">
                      <a:pos x="connsiteX0" y="connsiteY0"/>
                    </a:cxn>
                    <a:cxn ang="0">
                      <a:pos x="connsiteX1" y="connsiteY1"/>
                    </a:cxn>
                    <a:cxn ang="0">
                      <a:pos x="connsiteX2" y="connsiteY2"/>
                    </a:cxn>
                    <a:cxn ang="0">
                      <a:pos x="connsiteX3" y="connsiteY3"/>
                    </a:cxn>
                  </a:cxnLst>
                  <a:rect l="l" t="t" r="r" b="b"/>
                  <a:pathLst>
                    <a:path w="2045483" h="684858">
                      <a:moveTo>
                        <a:pt x="0" y="684858"/>
                      </a:moveTo>
                      <a:cubicBezTo>
                        <a:pt x="102924" y="499233"/>
                        <a:pt x="351541" y="255818"/>
                        <a:pt x="553056" y="141699"/>
                      </a:cubicBezTo>
                      <a:cubicBezTo>
                        <a:pt x="754571" y="27580"/>
                        <a:pt x="960350" y="3510"/>
                        <a:pt x="1209088" y="141"/>
                      </a:cubicBezTo>
                      <a:cubicBezTo>
                        <a:pt x="1457826" y="-3228"/>
                        <a:pt x="1763795" y="54311"/>
                        <a:pt x="2045483" y="121483"/>
                      </a:cubicBezTo>
                    </a:path>
                  </a:pathLst>
                </a:cu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9693C0C6-B842-E0A8-263F-5057CD180F12}"/>
                    </a:ext>
                  </a:extLst>
                </p:cNvPr>
                <p:cNvSpPr/>
                <p:nvPr/>
              </p:nvSpPr>
              <p:spPr>
                <a:xfrm>
                  <a:off x="1321763" y="1100747"/>
                  <a:ext cx="45719" cy="45719"/>
                </a:xfrm>
                <a:prstGeom prst="ellipse">
                  <a:avLst/>
                </a:prstGeom>
                <a:solidFill>
                  <a:schemeClr val="tx1"/>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9" name="Groupe 8">
                <a:extLst>
                  <a:ext uri="{FF2B5EF4-FFF2-40B4-BE49-F238E27FC236}">
                    <a16:creationId xmlns:a16="http://schemas.microsoft.com/office/drawing/2014/main" id="{73207744-F2CD-7693-B9AD-E61436ADB95E}"/>
                  </a:ext>
                </a:extLst>
              </p:cNvPr>
              <p:cNvGrpSpPr/>
              <p:nvPr/>
            </p:nvGrpSpPr>
            <p:grpSpPr>
              <a:xfrm>
                <a:off x="255686" y="78006"/>
                <a:ext cx="1336533" cy="1314932"/>
                <a:chOff x="0" y="0"/>
                <a:chExt cx="1336533" cy="1314932"/>
              </a:xfrm>
            </p:grpSpPr>
            <p:cxnSp>
              <p:nvCxnSpPr>
                <p:cNvPr id="16" name="Connecteur droit avec flèche 15">
                  <a:extLst>
                    <a:ext uri="{FF2B5EF4-FFF2-40B4-BE49-F238E27FC236}">
                      <a16:creationId xmlns:a16="http://schemas.microsoft.com/office/drawing/2014/main" id="{156F471A-B5CD-27EB-98D6-096BE6DCB230}"/>
                    </a:ext>
                  </a:extLst>
                </p:cNvPr>
                <p:cNvCxnSpPr/>
                <p:nvPr/>
              </p:nvCxnSpPr>
              <p:spPr>
                <a:xfrm flipH="1" flipV="1">
                  <a:off x="0" y="654381"/>
                  <a:ext cx="1194038" cy="659976"/>
                </a:xfrm>
                <a:prstGeom prst="straightConnector1">
                  <a:avLst/>
                </a:prstGeom>
                <a:noFill/>
                <a:ln w="38100" cap="flat" cmpd="sng" algn="ctr">
                  <a:solidFill>
                    <a:schemeClr val="tx1"/>
                  </a:solidFill>
                  <a:prstDash val="solid"/>
                  <a:miter lim="800000"/>
                  <a:tailEnd type="arrow"/>
                </a:ln>
                <a:effectLst/>
              </p:spPr>
            </p:cxnSp>
            <p:cxnSp>
              <p:nvCxnSpPr>
                <p:cNvPr id="17" name="Connecteur droit avec flèche 16">
                  <a:extLst>
                    <a:ext uri="{FF2B5EF4-FFF2-40B4-BE49-F238E27FC236}">
                      <a16:creationId xmlns:a16="http://schemas.microsoft.com/office/drawing/2014/main" id="{C863342F-5F64-0454-31ED-E1F1F7A45A07}"/>
                    </a:ext>
                  </a:extLst>
                </p:cNvPr>
                <p:cNvCxnSpPr/>
                <p:nvPr/>
              </p:nvCxnSpPr>
              <p:spPr>
                <a:xfrm flipV="1">
                  <a:off x="1191753" y="203682"/>
                  <a:ext cx="144780" cy="1111250"/>
                </a:xfrm>
                <a:prstGeom prst="straightConnector1">
                  <a:avLst/>
                </a:prstGeom>
                <a:noFill/>
                <a:ln w="38100" cap="flat" cmpd="sng" algn="ctr">
                  <a:solidFill>
                    <a:schemeClr val="tx1"/>
                  </a:solidFill>
                  <a:prstDash val="solid"/>
                  <a:miter lim="800000"/>
                  <a:tailEnd type="arrow"/>
                </a:ln>
                <a:effectLst/>
              </p:spPr>
            </p:cxnSp>
            <p:cxnSp>
              <p:nvCxnSpPr>
                <p:cNvPr id="18" name="Connecteur droit avec flèche 17">
                  <a:extLst>
                    <a:ext uri="{FF2B5EF4-FFF2-40B4-BE49-F238E27FC236}">
                      <a16:creationId xmlns:a16="http://schemas.microsoft.com/office/drawing/2014/main" id="{87D94C73-C8EB-EAF1-3CB2-D25C660DDA73}"/>
                    </a:ext>
                  </a:extLst>
                </p:cNvPr>
                <p:cNvCxnSpPr/>
                <p:nvPr/>
              </p:nvCxnSpPr>
              <p:spPr>
                <a:xfrm flipV="1">
                  <a:off x="4333" y="203682"/>
                  <a:ext cx="1331595" cy="449580"/>
                </a:xfrm>
                <a:prstGeom prst="straightConnector1">
                  <a:avLst/>
                </a:prstGeom>
                <a:noFill/>
                <a:ln w="38100" cap="flat" cmpd="sng" algn="ctr">
                  <a:solidFill>
                    <a:srgbClr val="0070C0"/>
                  </a:solidFill>
                  <a:prstDash val="solid"/>
                  <a:miter lim="800000"/>
                  <a:tailEnd type="arrow"/>
                </a:ln>
                <a:effectLst/>
              </p:spPr>
            </p:cxnSp>
            <p:cxnSp>
              <p:nvCxnSpPr>
                <p:cNvPr id="19" name="Connecteur droit avec flèche 18">
                  <a:extLst>
                    <a:ext uri="{FF2B5EF4-FFF2-40B4-BE49-F238E27FC236}">
                      <a16:creationId xmlns:a16="http://schemas.microsoft.com/office/drawing/2014/main" id="{7079D0BD-DE67-532F-32BC-7D612E24D1CC}"/>
                    </a:ext>
                  </a:extLst>
                </p:cNvPr>
                <p:cNvCxnSpPr/>
                <p:nvPr/>
              </p:nvCxnSpPr>
              <p:spPr>
                <a:xfrm flipV="1">
                  <a:off x="580709" y="0"/>
                  <a:ext cx="721995" cy="241935"/>
                </a:xfrm>
                <a:prstGeom prst="straightConnector1">
                  <a:avLst/>
                </a:prstGeom>
                <a:noFill/>
                <a:ln w="38100" cap="flat" cmpd="sng" algn="ctr">
                  <a:solidFill>
                    <a:srgbClr val="FF0000"/>
                  </a:solidFill>
                  <a:prstDash val="solid"/>
                  <a:miter lim="800000"/>
                  <a:tailEnd type="arrow"/>
                </a:ln>
                <a:effectLst/>
              </p:spPr>
            </p:cxnSp>
          </p:grpSp>
          <p:grpSp>
            <p:nvGrpSpPr>
              <p:cNvPr id="10" name="Groupe 9">
                <a:extLst>
                  <a:ext uri="{FF2B5EF4-FFF2-40B4-BE49-F238E27FC236}">
                    <a16:creationId xmlns:a16="http://schemas.microsoft.com/office/drawing/2014/main" id="{0873F6FD-15EC-D49E-F8F8-590A24265FDF}"/>
                  </a:ext>
                </a:extLst>
              </p:cNvPr>
              <p:cNvGrpSpPr/>
              <p:nvPr/>
            </p:nvGrpSpPr>
            <p:grpSpPr>
              <a:xfrm>
                <a:off x="-346700" y="-25145"/>
                <a:ext cx="2620962" cy="1586155"/>
                <a:chOff x="-346700" y="-25145"/>
                <a:chExt cx="2620962" cy="1586155"/>
              </a:xfrm>
            </p:grpSpPr>
            <p:sp>
              <p:nvSpPr>
                <p:cNvPr id="11" name="Zone de texte 462">
                  <a:extLst>
                    <a:ext uri="{FF2B5EF4-FFF2-40B4-BE49-F238E27FC236}">
                      <a16:creationId xmlns:a16="http://schemas.microsoft.com/office/drawing/2014/main" id="{C85CC73F-928A-4AA1-4738-E1376992AF26}"/>
                    </a:ext>
                  </a:extLst>
                </p:cNvPr>
                <p:cNvSpPr txBox="1"/>
                <p:nvPr/>
              </p:nvSpPr>
              <p:spPr>
                <a:xfrm>
                  <a:off x="-346700" y="524372"/>
                  <a:ext cx="60125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dirty="0" err="1">
                      <a:ln>
                        <a:noFill/>
                      </a:ln>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dirty="0" err="1">
                      <a:ln>
                        <a:noFill/>
                      </a:ln>
                      <a:effectLst/>
                      <a:uLnTx/>
                      <a:uFillTx/>
                      <a:latin typeface="Comic Sans MS" panose="030F0702030302020204" pitchFamily="66" charset="0"/>
                      <a:ea typeface="Calibri" panose="020F0502020204030204" pitchFamily="34" charset="0"/>
                      <a:cs typeface="Times New Roman" panose="02020603050405020304" pitchFamily="18" charset="0"/>
                    </a:rPr>
                    <a:t>t</a:t>
                  </a: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a:t>
                  </a:r>
                  <a:endParaRPr kumimoji="0" lang="fr-FR" sz="24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Zone de texte 464">
                  <a:extLst>
                    <a:ext uri="{FF2B5EF4-FFF2-40B4-BE49-F238E27FC236}">
                      <a16:creationId xmlns:a16="http://schemas.microsoft.com/office/drawing/2014/main" id="{BF2093F7-A331-FD30-0BB7-2C42D0AC2C6F}"/>
                    </a:ext>
                  </a:extLst>
                </p:cNvPr>
                <p:cNvSpPr txBox="1"/>
                <p:nvPr/>
              </p:nvSpPr>
              <p:spPr>
                <a:xfrm>
                  <a:off x="1597484" y="75297"/>
                  <a:ext cx="676778"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a:ln>
                        <a:noFill/>
                      </a:ln>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t)</a:t>
                  </a:r>
                  <a:endParaRPr kumimoji="0" lang="fr-FR" sz="2400" b="0" i="0" u="none" strike="noStrike" kern="0" cap="none" spc="0" normalizeH="0" baseline="0" noProof="0">
                    <a:ln>
                      <a:noFill/>
                    </a:ln>
                    <a:effectLst/>
                    <a:uLnTx/>
                    <a:uFillTx/>
                    <a:latin typeface="Calibri" panose="020F0502020204030204"/>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Zone de texte 465">
                      <a:extLst>
                        <a:ext uri="{FF2B5EF4-FFF2-40B4-BE49-F238E27FC236}">
                          <a16:creationId xmlns:a16="http://schemas.microsoft.com/office/drawing/2014/main" id="{92DC0914-2DFD-E207-C9EC-E5FD466EEECC}"/>
                        </a:ext>
                      </a:extLst>
                    </p:cNvPr>
                    <p:cNvSpPr txBox="1"/>
                    <p:nvPr/>
                  </p:nvSpPr>
                  <p:spPr>
                    <a:xfrm rot="20458358">
                      <a:off x="416219" y="541871"/>
                      <a:ext cx="1206220" cy="25400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m:t>
                                </m:r>
                                <m:d>
                                  <m:dPr>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1"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e>
                                </m:d>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p:sp>
                  <p:nvSpPr>
                    <p:cNvPr id="13" name="Zone de texte 465">
                      <a:extLst>
                        <a:ext uri="{FF2B5EF4-FFF2-40B4-BE49-F238E27FC236}">
                          <a16:creationId xmlns:a16="http://schemas.microsoft.com/office/drawing/2014/main" id="{92DC0914-2DFD-E207-C9EC-E5FD466EEECC}"/>
                        </a:ext>
                      </a:extLst>
                    </p:cNvPr>
                    <p:cNvSpPr txBox="1">
                      <a:spLocks noRot="1" noChangeAspect="1" noMove="1" noResize="1" noEditPoints="1" noAdjustHandles="1" noChangeArrowheads="1" noChangeShapeType="1" noTextEdit="1"/>
                    </p:cNvSpPr>
                    <p:nvPr/>
                  </p:nvSpPr>
                  <p:spPr>
                    <a:xfrm rot="20458358">
                      <a:off x="416219" y="541871"/>
                      <a:ext cx="1206220" cy="254001"/>
                    </a:xfrm>
                    <a:prstGeom prst="rect">
                      <a:avLst/>
                    </a:prstGeom>
                    <a:blipFill>
                      <a:blip r:embed="rId2"/>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Zone de texte 466">
                      <a:extLst>
                        <a:ext uri="{FF2B5EF4-FFF2-40B4-BE49-F238E27FC236}">
                          <a16:creationId xmlns:a16="http://schemas.microsoft.com/office/drawing/2014/main" id="{A379FA5F-514A-BE97-17B2-0B7134290A91}"/>
                        </a:ext>
                      </a:extLst>
                    </p:cNvPr>
                    <p:cNvSpPr txBox="1"/>
                    <p:nvPr/>
                  </p:nvSpPr>
                  <p:spPr>
                    <a:xfrm rot="20548099">
                      <a:off x="957562" y="-25145"/>
                      <a:ext cx="36004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p:sp>
                  <p:nvSpPr>
                    <p:cNvPr id="14" name="Zone de texte 466">
                      <a:extLst>
                        <a:ext uri="{FF2B5EF4-FFF2-40B4-BE49-F238E27FC236}">
                          <a16:creationId xmlns:a16="http://schemas.microsoft.com/office/drawing/2014/main" id="{A379FA5F-514A-BE97-17B2-0B7134290A91}"/>
                        </a:ext>
                      </a:extLst>
                    </p:cNvPr>
                    <p:cNvSpPr txBox="1">
                      <a:spLocks noRot="1" noChangeAspect="1" noMove="1" noResize="1" noEditPoints="1" noAdjustHandles="1" noChangeArrowheads="1" noChangeShapeType="1" noTextEdit="1"/>
                    </p:cNvSpPr>
                    <p:nvPr/>
                  </p:nvSpPr>
                  <p:spPr>
                    <a:xfrm rot="20548099">
                      <a:off x="957562" y="-25145"/>
                      <a:ext cx="360045" cy="217170"/>
                    </a:xfrm>
                    <a:prstGeom prst="rect">
                      <a:avLst/>
                    </a:prstGeom>
                    <a:blipFill>
                      <a:blip r:embed="rId3"/>
                      <a:stretch>
                        <a:fillRect/>
                      </a:stretch>
                    </a:blipFill>
                    <a:ln w="6350">
                      <a:noFill/>
                    </a:ln>
                    <a:effectLst/>
                  </p:spPr>
                  <p:txBody>
                    <a:bodyPr/>
                    <a:lstStyle/>
                    <a:p>
                      <a:r>
                        <a:rPr lang="fr-FR">
                          <a:noFill/>
                        </a:rPr>
                        <a:t> </a:t>
                      </a:r>
                    </a:p>
                  </p:txBody>
                </p:sp>
              </mc:Fallback>
            </mc:AlternateContent>
            <p:sp>
              <p:nvSpPr>
                <p:cNvPr id="15" name="Zone de texte 487">
                  <a:extLst>
                    <a:ext uri="{FF2B5EF4-FFF2-40B4-BE49-F238E27FC236}">
                      <a16:creationId xmlns:a16="http://schemas.microsoft.com/office/drawing/2014/main" id="{A38EC4EC-8529-1F9A-A611-4EB1B844AA6D}"/>
                    </a:ext>
                  </a:extLst>
                </p:cNvPr>
                <p:cNvSpPr txBox="1"/>
                <p:nvPr/>
              </p:nvSpPr>
              <p:spPr>
                <a:xfrm>
                  <a:off x="1508764" y="1343840"/>
                  <a:ext cx="217429"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O</a:t>
                  </a:r>
                  <a:endParaRPr kumimoji="0" lang="fr-FR" sz="2400" b="0" i="0" u="none" strike="noStrike" kern="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6" name="Zone de texte 488">
              <a:extLst>
                <a:ext uri="{FF2B5EF4-FFF2-40B4-BE49-F238E27FC236}">
                  <a16:creationId xmlns:a16="http://schemas.microsoft.com/office/drawing/2014/main" id="{E38AB27A-FA9B-6E47-090A-3E471EDA79A4}"/>
                </a:ext>
              </a:extLst>
            </p:cNvPr>
            <p:cNvSpPr txBox="1"/>
            <p:nvPr/>
          </p:nvSpPr>
          <p:spPr>
            <a:xfrm>
              <a:off x="788795" y="120580"/>
              <a:ext cx="356235"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effectLst/>
                  <a:uLnTx/>
                  <a:uFillTx/>
                  <a:latin typeface="Comic Sans MS" panose="030F0702030302020204" pitchFamily="66" charset="0"/>
                  <a:ea typeface="Calibri" panose="020F0502020204030204" pitchFamily="34" charset="0"/>
                  <a:cs typeface="Times New Roman" panose="02020603050405020304" pitchFamily="18" charset="0"/>
                </a:rPr>
                <a:t>M(t)</a:t>
              </a:r>
              <a:endParaRPr kumimoji="0" lang="fr-FR" sz="2400" b="0" i="0" u="none" strike="noStrike" kern="0" cap="none" spc="0" normalizeH="0" baseline="0" noProof="0">
                <a:ln>
                  <a:noFill/>
                </a:ln>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Ellipse 6">
              <a:extLst>
                <a:ext uri="{FF2B5EF4-FFF2-40B4-BE49-F238E27FC236}">
                  <a16:creationId xmlns:a16="http://schemas.microsoft.com/office/drawing/2014/main" id="{50B4385E-46B4-3B5A-8257-ADF72014135D}"/>
                </a:ext>
              </a:extLst>
            </p:cNvPr>
            <p:cNvSpPr/>
            <p:nvPr/>
          </p:nvSpPr>
          <p:spPr>
            <a:xfrm>
              <a:off x="1060101" y="321547"/>
              <a:ext cx="45085" cy="45085"/>
            </a:xfrm>
            <a:prstGeom prst="ellipse">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23" name="ZoneTexte 22">
                <a:extLst>
                  <a:ext uri="{FF2B5EF4-FFF2-40B4-BE49-F238E27FC236}">
                    <a16:creationId xmlns:a16="http://schemas.microsoft.com/office/drawing/2014/main" id="{EB5C3ED6-FCE9-4A77-B6F4-F25CD47625CE}"/>
                  </a:ext>
                </a:extLst>
              </p:cNvPr>
              <p:cNvSpPr txBox="1"/>
              <p:nvPr/>
            </p:nvSpPr>
            <p:spPr>
              <a:xfrm>
                <a:off x="25762" y="730628"/>
                <a:ext cx="12166238" cy="1334596"/>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donné, entre les dates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un mobile se déplace de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vecteur vitesse moyen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au point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entre ces deux dates est: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ZoneTexte 22">
                <a:extLst>
                  <a:ext uri="{FF2B5EF4-FFF2-40B4-BE49-F238E27FC236}">
                    <a16:creationId xmlns:a16="http://schemas.microsoft.com/office/drawing/2014/main" id="{EB5C3ED6-FCE9-4A77-B6F4-F25CD47625CE}"/>
                  </a:ext>
                </a:extLst>
              </p:cNvPr>
              <p:cNvSpPr txBox="1">
                <a:spLocks noRot="1" noChangeAspect="1" noMove="1" noResize="1" noEditPoints="1" noAdjustHandles="1" noChangeArrowheads="1" noChangeShapeType="1" noTextEdit="1"/>
              </p:cNvSpPr>
              <p:nvPr/>
            </p:nvSpPr>
            <p:spPr>
              <a:xfrm>
                <a:off x="25762" y="730628"/>
                <a:ext cx="12166238" cy="1334596"/>
              </a:xfrm>
              <a:prstGeom prst="rect">
                <a:avLst/>
              </a:prstGeom>
              <a:blipFill>
                <a:blip r:embed="rId4"/>
                <a:stretch>
                  <a:fillRect l="-752" t="-4110" r="-802" b="-9589"/>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5" name="ZoneTexte 24">
                <a:extLst>
                  <a:ext uri="{FF2B5EF4-FFF2-40B4-BE49-F238E27FC236}">
                    <a16:creationId xmlns:a16="http://schemas.microsoft.com/office/drawing/2014/main" id="{2C90B499-7FFD-D327-4E5F-0DAB0099294B}"/>
                  </a:ext>
                </a:extLst>
              </p:cNvPr>
              <p:cNvSpPr txBox="1"/>
              <p:nvPr/>
            </p:nvSpPr>
            <p:spPr>
              <a:xfrm>
                <a:off x="761708" y="2059087"/>
                <a:ext cx="10333096" cy="1231556"/>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5" name="ZoneTexte 24">
                <a:extLst>
                  <a:ext uri="{FF2B5EF4-FFF2-40B4-BE49-F238E27FC236}">
                    <a16:creationId xmlns:a16="http://schemas.microsoft.com/office/drawing/2014/main" id="{2C90B499-7FFD-D327-4E5F-0DAB0099294B}"/>
                  </a:ext>
                </a:extLst>
              </p:cNvPr>
              <p:cNvSpPr txBox="1">
                <a:spLocks noRot="1" noChangeAspect="1" noMove="1" noResize="1" noEditPoints="1" noAdjustHandles="1" noChangeArrowheads="1" noChangeShapeType="1" noTextEdit="1"/>
              </p:cNvSpPr>
              <p:nvPr/>
            </p:nvSpPr>
            <p:spPr>
              <a:xfrm>
                <a:off x="761708" y="2059087"/>
                <a:ext cx="10333096" cy="123155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7" name="ZoneTexte 26">
                <a:extLst>
                  <a:ext uri="{FF2B5EF4-FFF2-40B4-BE49-F238E27FC236}">
                    <a16:creationId xmlns:a16="http://schemas.microsoft.com/office/drawing/2014/main" id="{B7055EBF-573D-AB8C-82FA-D5B1A5C1A110}"/>
                  </a:ext>
                </a:extLst>
              </p:cNvPr>
              <p:cNvSpPr txBox="1"/>
              <p:nvPr/>
            </p:nvSpPr>
            <p:spPr>
              <a:xfrm>
                <a:off x="28777" y="3202887"/>
                <a:ext cx="6179574" cy="3574825"/>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durée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correspond au temps nécessaire pour passer de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Ce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colinéaire au vecteur déplacement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d>
                          <m:d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entre les deux points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tangent à la trajectoire.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ZoneTexte 26">
                <a:extLst>
                  <a:ext uri="{FF2B5EF4-FFF2-40B4-BE49-F238E27FC236}">
                    <a16:creationId xmlns:a16="http://schemas.microsoft.com/office/drawing/2014/main" id="{B7055EBF-573D-AB8C-82FA-D5B1A5C1A110}"/>
                  </a:ext>
                </a:extLst>
              </p:cNvPr>
              <p:cNvSpPr txBox="1">
                <a:spLocks noRot="1" noChangeAspect="1" noMove="1" noResize="1" noEditPoints="1" noAdjustHandles="1" noChangeArrowheads="1" noChangeShapeType="1" noTextEdit="1"/>
              </p:cNvSpPr>
              <p:nvPr/>
            </p:nvSpPr>
            <p:spPr>
              <a:xfrm>
                <a:off x="28777" y="3202887"/>
                <a:ext cx="6179574" cy="3574825"/>
              </a:xfrm>
              <a:prstGeom prst="rect">
                <a:avLst/>
              </a:prstGeom>
              <a:blipFill>
                <a:blip r:embed="rId6"/>
                <a:stretch>
                  <a:fillRect l="-1579" t="-1533" r="-1579" b="-2896"/>
                </a:stretch>
              </a:blipFill>
            </p:spPr>
            <p:txBody>
              <a:bodyPr/>
              <a:lstStyle/>
              <a:p>
                <a:r>
                  <a:rPr lang="fr-FR">
                    <a:noFill/>
                  </a:rPr>
                  <a:t> </a:t>
                </a:r>
              </a:p>
            </p:txBody>
          </p:sp>
        </mc:Fallback>
      </mc:AlternateContent>
    </p:spTree>
    <p:extLst>
      <p:ext uri="{BB962C8B-B14F-4D97-AF65-F5344CB8AC3E}">
        <p14:creationId xmlns:p14="http://schemas.microsoft.com/office/powerpoint/2010/main" val="329848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2F27-34D5-B3A5-19A4-E70B4CA44526}"/>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9BCD3019-CAE8-BA7F-D1E7-D35500A6153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EB4A93A-45EE-712F-2A34-2829EE6E035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Vitesse instantanée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4456185C-634D-4F79-A4C1-37EF70A5D88F}"/>
                  </a:ext>
                </a:extLst>
              </p:cNvPr>
              <p:cNvSpPr txBox="1"/>
              <p:nvPr/>
            </p:nvSpPr>
            <p:spPr>
              <a:xfrm>
                <a:off x="0" y="1096053"/>
                <a:ext cx="12192000" cy="427302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vitesse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l’</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instant t est obtenu lorsque les deux positions successives sont très proches et donc que la durée </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petite.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D'un point de vue mathématique, le vecteur vitesse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l’instant t est la dérivée par rapport au temps du vecteur position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mobile ponctuel:</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4456185C-634D-4F79-A4C1-37EF70A5D88F}"/>
                  </a:ext>
                </a:extLst>
              </p:cNvPr>
              <p:cNvSpPr txBox="1">
                <a:spLocks noRot="1" noChangeAspect="1" noMove="1" noResize="1" noEditPoints="1" noAdjustHandles="1" noChangeArrowheads="1" noChangeShapeType="1" noTextEdit="1"/>
              </p:cNvSpPr>
              <p:nvPr/>
            </p:nvSpPr>
            <p:spPr>
              <a:xfrm>
                <a:off x="0" y="1096053"/>
                <a:ext cx="12192000" cy="4273029"/>
              </a:xfrm>
              <a:prstGeom prst="rect">
                <a:avLst/>
              </a:prstGeom>
              <a:blipFill>
                <a:blip r:embed="rId2"/>
                <a:stretch>
                  <a:fillRect l="-750" r="-750"/>
                </a:stretch>
              </a:blipFill>
            </p:spPr>
            <p:txBody>
              <a:bodyPr/>
              <a:lstStyle/>
              <a:p>
                <a:r>
                  <a:rPr lang="fr-FR">
                    <a:noFill/>
                  </a:rPr>
                  <a:t> </a:t>
                </a:r>
              </a:p>
            </p:txBody>
          </p:sp>
        </mc:Fallback>
      </mc:AlternateContent>
    </p:spTree>
    <p:extLst>
      <p:ext uri="{BB962C8B-B14F-4D97-AF65-F5344CB8AC3E}">
        <p14:creationId xmlns:p14="http://schemas.microsoft.com/office/powerpoint/2010/main" val="148183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39368A2-4A8A-1707-A203-57E8291C4F68}"/>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du vecteur vitesse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53253DEC-B4AE-B5C8-DE70-C783B637D90A}"/>
                  </a:ext>
                </a:extLst>
              </p:cNvPr>
              <p:cNvSpPr txBox="1"/>
              <p:nvPr/>
            </p:nvSpPr>
            <p:spPr>
              <a:xfrm>
                <a:off x="0" y="774483"/>
                <a:ext cx="12192000" cy="576318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vitesse sont les suivantes: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le point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direction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celle de la tangente en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la trajectoire suivie par le point étudié.</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sens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celui du mouvement.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représente la norme du vecteur vitesse à cet instant.</a:t>
                </a:r>
              </a:p>
              <a:p>
                <a:pPr lvl="1" algn="just">
                  <a:lnSpc>
                    <a:spcPct val="107000"/>
                  </a:lnSpc>
                </a:pPr>
                <a:endParaRPr lang="fr-FR" sz="2400" dirty="0">
                  <a:effectLst/>
                  <a:latin typeface="Calibri" panose="020F0502020204030204" pitchFamily="34" charset="0"/>
                  <a:ea typeface="Calibri" panose="020F0502020204030204" pitchFamily="34" charset="0"/>
                  <a:cs typeface="Symbol" panose="05050102010706020507" pitchFamily="18" charset="2"/>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vitesse s'exprime en m.s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(m/s) dans le système international d'unités.</a:t>
                </a:r>
                <a:endParaRPr lang="fr-FR" sz="2400" dirty="0">
                  <a:effectLst/>
                  <a:latin typeface="Calibri" panose="020F0502020204030204" pitchFamily="34" charset="0"/>
                  <a:ea typeface="Calibri" panose="020F0502020204030204" pitchFamily="34" charset="0"/>
                  <a:cs typeface="Symbol" panose="05050102010706020507" pitchFamily="18" charset="2"/>
                </a:endParaRPr>
              </a:p>
            </p:txBody>
          </p:sp>
        </mc:Choice>
        <mc:Fallback>
          <p:sp>
            <p:nvSpPr>
              <p:cNvPr id="5" name="ZoneTexte 4">
                <a:extLst>
                  <a:ext uri="{FF2B5EF4-FFF2-40B4-BE49-F238E27FC236}">
                    <a16:creationId xmlns:a16="http://schemas.microsoft.com/office/drawing/2014/main" id="{53253DEC-B4AE-B5C8-DE70-C783B637D90A}"/>
                  </a:ext>
                </a:extLst>
              </p:cNvPr>
              <p:cNvSpPr txBox="1">
                <a:spLocks noRot="1" noChangeAspect="1" noMove="1" noResize="1" noEditPoints="1" noAdjustHandles="1" noChangeArrowheads="1" noChangeShapeType="1" noTextEdit="1"/>
              </p:cNvSpPr>
              <p:nvPr/>
            </p:nvSpPr>
            <p:spPr>
              <a:xfrm>
                <a:off x="0" y="774483"/>
                <a:ext cx="12192000" cy="5763181"/>
              </a:xfrm>
              <a:prstGeom prst="rect">
                <a:avLst/>
              </a:prstGeom>
              <a:blipFill>
                <a:blip r:embed="rId2"/>
                <a:stretch>
                  <a:fillRect l="-750" t="-741" r="-750" b="-1481"/>
                </a:stretch>
              </a:blipFill>
            </p:spPr>
            <p:txBody>
              <a:bodyPr/>
              <a:lstStyle/>
              <a:p>
                <a:r>
                  <a:rPr lang="fr-FR">
                    <a:noFill/>
                  </a:rPr>
                  <a:t> </a:t>
                </a:r>
              </a:p>
            </p:txBody>
          </p:sp>
        </mc:Fallback>
      </mc:AlternateContent>
    </p:spTree>
    <p:extLst>
      <p:ext uri="{BB962C8B-B14F-4D97-AF65-F5344CB8AC3E}">
        <p14:creationId xmlns:p14="http://schemas.microsoft.com/office/powerpoint/2010/main" val="297683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7C04-BBF9-D95A-3323-CBE79CE07A0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4D3CF35-3DC0-0A47-C6F3-484F133F59B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108375E-0370-1359-941B-EDD07C8E5B4B}"/>
              </a:ext>
            </a:extLst>
          </p:cNvPr>
          <p:cNvSpPr txBox="1"/>
          <p:nvPr/>
        </p:nvSpPr>
        <p:spPr>
          <a:xfrm>
            <a:off x="-1" y="0"/>
            <a:ext cx="12083845"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Variation du vecteur vitesse</a:t>
            </a:r>
            <a:endParaRPr lang="fr-FR" sz="3200" dirty="0"/>
          </a:p>
        </p:txBody>
      </p:sp>
      <p:grpSp>
        <p:nvGrpSpPr>
          <p:cNvPr id="20" name="Groupe 19">
            <a:extLst>
              <a:ext uri="{FF2B5EF4-FFF2-40B4-BE49-F238E27FC236}">
                <a16:creationId xmlns:a16="http://schemas.microsoft.com/office/drawing/2014/main" id="{F478061B-E922-012F-967C-90C90030A3AE}"/>
              </a:ext>
            </a:extLst>
          </p:cNvPr>
          <p:cNvGrpSpPr/>
          <p:nvPr/>
        </p:nvGrpSpPr>
        <p:grpSpPr>
          <a:xfrm>
            <a:off x="5066752" y="3858596"/>
            <a:ext cx="6977008" cy="2867965"/>
            <a:chOff x="4968432" y="3878260"/>
            <a:chExt cx="6977008" cy="2867965"/>
          </a:xfrm>
        </p:grpSpPr>
        <p:grpSp>
          <p:nvGrpSpPr>
            <p:cNvPr id="4" name="Groupe 3">
              <a:extLst>
                <a:ext uri="{FF2B5EF4-FFF2-40B4-BE49-F238E27FC236}">
                  <a16:creationId xmlns:a16="http://schemas.microsoft.com/office/drawing/2014/main" id="{D506CFC9-B6F7-794C-B546-A60898C8CEE8}"/>
                </a:ext>
              </a:extLst>
            </p:cNvPr>
            <p:cNvGrpSpPr/>
            <p:nvPr/>
          </p:nvGrpSpPr>
          <p:grpSpPr>
            <a:xfrm>
              <a:off x="4968432" y="3878260"/>
              <a:ext cx="6977008" cy="2867965"/>
              <a:chOff x="0" y="34769"/>
              <a:chExt cx="2613017" cy="1074113"/>
            </a:xfrm>
          </p:grpSpPr>
          <p:sp>
            <p:nvSpPr>
              <p:cNvPr id="5" name="Forme libre 28">
                <a:extLst>
                  <a:ext uri="{FF2B5EF4-FFF2-40B4-BE49-F238E27FC236}">
                    <a16:creationId xmlns:a16="http://schemas.microsoft.com/office/drawing/2014/main" id="{2469B6BE-C285-10EF-6DA6-4439D64BBD90}"/>
                  </a:ext>
                </a:extLst>
              </p:cNvPr>
              <p:cNvSpPr/>
              <p:nvPr/>
            </p:nvSpPr>
            <p:spPr>
              <a:xfrm>
                <a:off x="0" y="216683"/>
                <a:ext cx="2045362" cy="684694"/>
              </a:xfrm>
              <a:custGeom>
                <a:avLst/>
                <a:gdLst>
                  <a:gd name="connsiteX0" fmla="*/ 0 w 2045483"/>
                  <a:gd name="connsiteY0" fmla="*/ 686343 h 686343"/>
                  <a:gd name="connsiteX1" fmla="*/ 407363 w 2045483"/>
                  <a:gd name="connsiteY1" fmla="*/ 200974 h 686343"/>
                  <a:gd name="connsiteX2" fmla="*/ 1209088 w 2045483"/>
                  <a:gd name="connsiteY2" fmla="*/ 1626 h 686343"/>
                  <a:gd name="connsiteX3" fmla="*/ 2045483 w 2045483"/>
                  <a:gd name="connsiteY3" fmla="*/ 122968 h 686343"/>
                  <a:gd name="connsiteX0" fmla="*/ 0 w 2045483"/>
                  <a:gd name="connsiteY0" fmla="*/ 684858 h 684858"/>
                  <a:gd name="connsiteX1" fmla="*/ 553056 w 2045483"/>
                  <a:gd name="connsiteY1" fmla="*/ 141699 h 684858"/>
                  <a:gd name="connsiteX2" fmla="*/ 1209088 w 2045483"/>
                  <a:gd name="connsiteY2" fmla="*/ 141 h 684858"/>
                  <a:gd name="connsiteX3" fmla="*/ 2045483 w 2045483"/>
                  <a:gd name="connsiteY3" fmla="*/ 121483 h 684858"/>
                </a:gdLst>
                <a:ahLst/>
                <a:cxnLst>
                  <a:cxn ang="0">
                    <a:pos x="connsiteX0" y="connsiteY0"/>
                  </a:cxn>
                  <a:cxn ang="0">
                    <a:pos x="connsiteX1" y="connsiteY1"/>
                  </a:cxn>
                  <a:cxn ang="0">
                    <a:pos x="connsiteX2" y="connsiteY2"/>
                  </a:cxn>
                  <a:cxn ang="0">
                    <a:pos x="connsiteX3" y="connsiteY3"/>
                  </a:cxn>
                </a:cxnLst>
                <a:rect l="l" t="t" r="r" b="b"/>
                <a:pathLst>
                  <a:path w="2045483" h="684858">
                    <a:moveTo>
                      <a:pt x="0" y="684858"/>
                    </a:moveTo>
                    <a:cubicBezTo>
                      <a:pt x="102924" y="499233"/>
                      <a:pt x="351541" y="255818"/>
                      <a:pt x="553056" y="141699"/>
                    </a:cubicBezTo>
                    <a:cubicBezTo>
                      <a:pt x="754571" y="27580"/>
                      <a:pt x="960350" y="3510"/>
                      <a:pt x="1209088" y="141"/>
                    </a:cubicBezTo>
                    <a:cubicBezTo>
                      <a:pt x="1457826" y="-3228"/>
                      <a:pt x="1763795" y="54311"/>
                      <a:pt x="2045483" y="121483"/>
                    </a:cubicBezTo>
                  </a:path>
                </a:pathLst>
              </a:custGeom>
              <a:noFill/>
              <a:ln w="381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6" name="Connecteur droit avec flèche 5">
                <a:extLst>
                  <a:ext uri="{FF2B5EF4-FFF2-40B4-BE49-F238E27FC236}">
                    <a16:creationId xmlns:a16="http://schemas.microsoft.com/office/drawing/2014/main" id="{6D37CB3F-56B5-D1CF-4133-2F90A36F9CAF}"/>
                  </a:ext>
                </a:extLst>
              </p:cNvPr>
              <p:cNvCxnSpPr/>
              <p:nvPr/>
            </p:nvCxnSpPr>
            <p:spPr>
              <a:xfrm flipV="1">
                <a:off x="34670" y="91007"/>
                <a:ext cx="537210" cy="744220"/>
              </a:xfrm>
              <a:prstGeom prst="straightConnector1">
                <a:avLst/>
              </a:prstGeom>
              <a:noFill/>
              <a:ln w="38100" cap="flat" cmpd="sng" algn="ctr">
                <a:solidFill>
                  <a:srgbClr val="0070C0"/>
                </a:solidFill>
                <a:prstDash val="solid"/>
                <a:tailEnd type="arrow"/>
              </a:ln>
              <a:effectLst/>
            </p:spPr>
          </p:cxnSp>
          <p:cxnSp>
            <p:nvCxnSpPr>
              <p:cNvPr id="7" name="Connecteur droit avec flèche 6">
                <a:extLst>
                  <a:ext uri="{FF2B5EF4-FFF2-40B4-BE49-F238E27FC236}">
                    <a16:creationId xmlns:a16="http://schemas.microsoft.com/office/drawing/2014/main" id="{0CE1FA0F-43E6-9345-8D77-9F88FD824ECD}"/>
                  </a:ext>
                </a:extLst>
              </p:cNvPr>
              <p:cNvCxnSpPr/>
              <p:nvPr/>
            </p:nvCxnSpPr>
            <p:spPr>
              <a:xfrm>
                <a:off x="1352099" y="216683"/>
                <a:ext cx="1082675" cy="63500"/>
              </a:xfrm>
              <a:prstGeom prst="straightConnector1">
                <a:avLst/>
              </a:prstGeom>
              <a:noFill/>
              <a:ln w="38100" cap="flat" cmpd="sng" algn="ctr">
                <a:solidFill>
                  <a:srgbClr val="00B050"/>
                </a:solidFill>
                <a:prstDash val="solid"/>
                <a:tailEnd type="arrow"/>
              </a:ln>
              <a:effectLst/>
            </p:spPr>
          </p:cxnSp>
          <p:sp>
            <p:nvSpPr>
              <p:cNvPr id="8" name="Zone de texte 512">
                <a:extLst>
                  <a:ext uri="{FF2B5EF4-FFF2-40B4-BE49-F238E27FC236}">
                    <a16:creationId xmlns:a16="http://schemas.microsoft.com/office/drawing/2014/main" id="{BDE5D740-E9BB-3804-09AF-567D51029456}"/>
                  </a:ext>
                </a:extLst>
              </p:cNvPr>
              <p:cNvSpPr txBox="1"/>
              <p:nvPr/>
            </p:nvSpPr>
            <p:spPr>
              <a:xfrm>
                <a:off x="76805" y="799032"/>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dirty="0" err="1">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dirty="0" err="1">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Zone de texte 513">
                    <a:extLst>
                      <a:ext uri="{FF2B5EF4-FFF2-40B4-BE49-F238E27FC236}">
                        <a16:creationId xmlns:a16="http://schemas.microsoft.com/office/drawing/2014/main" id="{A72C2912-3C03-CD9F-DCF6-3365CD3EF574}"/>
                      </a:ext>
                    </a:extLst>
                  </p:cNvPr>
                  <p:cNvSpPr txBox="1"/>
                  <p:nvPr/>
                </p:nvSpPr>
                <p:spPr>
                  <a:xfrm rot="3401564">
                    <a:off x="813908" y="531079"/>
                    <a:ext cx="485334"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fr-FR" sz="2400" b="1" i="0" u="none" strike="noStrike" kern="0" cap="none" spc="0" normalizeH="0" baseline="0" noProof="0">
                              <a:ln>
                                <a:noFill/>
                              </a:ln>
                              <a:solidFill>
                                <a:srgbClr val="FF0000"/>
                              </a:solidFill>
                              <a:effectLst/>
                              <a:uLnTx/>
                              <a:uFillTx/>
                              <a:latin typeface="Symbol" panose="05050102010706020507" pitchFamily="18" charset="2"/>
                              <a:ea typeface="Calibri" panose="020F0502020204030204" pitchFamily="34" charset="0"/>
                              <a:cs typeface="Times New Roman" panose="02020603050405020304" pitchFamily="18" charset="0"/>
                            </a:rPr>
                            <m:t>D</m:t>
                          </m:r>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 de texte 513">
                    <a:extLst>
                      <a:ext uri="{FF2B5EF4-FFF2-40B4-BE49-F238E27FC236}">
                        <a16:creationId xmlns:a16="http://schemas.microsoft.com/office/drawing/2014/main" id="{A72C2912-3C03-CD9F-DCF6-3365CD3EF574}"/>
                      </a:ext>
                    </a:extLst>
                  </p:cNvPr>
                  <p:cNvSpPr txBox="1">
                    <a:spLocks noRot="1" noChangeAspect="1" noMove="1" noResize="1" noEditPoints="1" noAdjustHandles="1" noChangeArrowheads="1" noChangeShapeType="1" noTextEdit="1"/>
                  </p:cNvSpPr>
                  <p:nvPr/>
                </p:nvSpPr>
                <p:spPr>
                  <a:xfrm rot="3401564">
                    <a:off x="813908" y="531079"/>
                    <a:ext cx="485334" cy="216535"/>
                  </a:xfrm>
                  <a:prstGeom prst="rect">
                    <a:avLst/>
                  </a:prstGeom>
                  <a:blipFill>
                    <a:blip r:embed="rId2"/>
                    <a:stretch>
                      <a:fillRect/>
                    </a:stretch>
                  </a:blipFill>
                  <a:ln w="38100">
                    <a:noFill/>
                  </a:ln>
                  <a:effectLst/>
                </p:spPr>
                <p:txBody>
                  <a:bodyPr/>
                  <a:lstStyle/>
                  <a:p>
                    <a:r>
                      <a:rPr lang="fr-FR">
                        <a:noFill/>
                      </a:rPr>
                      <a:t> </a:t>
                    </a:r>
                  </a:p>
                </p:txBody>
              </p:sp>
            </mc:Fallback>
          </mc:AlternateContent>
          <p:sp>
            <p:nvSpPr>
              <p:cNvPr id="10" name="Zone de texte 514">
                <a:extLst>
                  <a:ext uri="{FF2B5EF4-FFF2-40B4-BE49-F238E27FC236}">
                    <a16:creationId xmlns:a16="http://schemas.microsoft.com/office/drawing/2014/main" id="{4A7F6C01-7D5E-DF70-9AC1-9115BD50FC4A}"/>
                  </a:ext>
                </a:extLst>
              </p:cNvPr>
              <p:cNvSpPr txBox="1"/>
              <p:nvPr/>
            </p:nvSpPr>
            <p:spPr>
              <a:xfrm>
                <a:off x="603029" y="77706"/>
                <a:ext cx="38989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necteur droit avec flèche 10">
                <a:extLst>
                  <a:ext uri="{FF2B5EF4-FFF2-40B4-BE49-F238E27FC236}">
                    <a16:creationId xmlns:a16="http://schemas.microsoft.com/office/drawing/2014/main" id="{D7C7846F-926C-CE0B-DA9B-67B62FC35052}"/>
                  </a:ext>
                </a:extLst>
              </p:cNvPr>
              <p:cNvCxnSpPr/>
              <p:nvPr/>
            </p:nvCxnSpPr>
            <p:spPr>
              <a:xfrm>
                <a:off x="689051" y="307690"/>
                <a:ext cx="1082675" cy="63500"/>
              </a:xfrm>
              <a:prstGeom prst="straightConnector1">
                <a:avLst/>
              </a:prstGeom>
              <a:noFill/>
              <a:ln w="38100" cap="flat" cmpd="sng" algn="ctr">
                <a:solidFill>
                  <a:srgbClr val="00B050"/>
                </a:solidFill>
                <a:prstDash val="solid"/>
                <a:tailEnd type="arrow"/>
              </a:ln>
              <a:effectLst/>
            </p:spPr>
          </p:cxnSp>
          <p:sp>
            <p:nvSpPr>
              <p:cNvPr id="12" name="Zone de texte 516">
                <a:extLst>
                  <a:ext uri="{FF2B5EF4-FFF2-40B4-BE49-F238E27FC236}">
                    <a16:creationId xmlns:a16="http://schemas.microsoft.com/office/drawing/2014/main" id="{4D747B35-9D00-1FED-F857-2CD6FC8438AD}"/>
                  </a:ext>
                </a:extLst>
              </p:cNvPr>
              <p:cNvSpPr txBox="1"/>
              <p:nvPr/>
            </p:nvSpPr>
            <p:spPr>
              <a:xfrm>
                <a:off x="1291793" y="36978"/>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cteur droit avec flèche 12">
                <a:extLst>
                  <a:ext uri="{FF2B5EF4-FFF2-40B4-BE49-F238E27FC236}">
                    <a16:creationId xmlns:a16="http://schemas.microsoft.com/office/drawing/2014/main" id="{84F3D198-6EA9-BF6E-EC68-3A2B131181A8}"/>
                  </a:ext>
                </a:extLst>
              </p:cNvPr>
              <p:cNvCxnSpPr/>
              <p:nvPr/>
            </p:nvCxnSpPr>
            <p:spPr>
              <a:xfrm rot="10800000" flipV="1">
                <a:off x="1226423" y="364027"/>
                <a:ext cx="535940" cy="744855"/>
              </a:xfrm>
              <a:prstGeom prst="straightConnector1">
                <a:avLst/>
              </a:prstGeom>
              <a:noFill/>
              <a:ln w="38100" cap="flat" cmpd="sng" algn="ctr">
                <a:solidFill>
                  <a:srgbClr val="0070C0"/>
                </a:solidFill>
                <a:prstDash val="solid"/>
                <a:tailEnd type="arrow"/>
              </a:ln>
              <a:effectLst/>
            </p:spPr>
          </p:cxnSp>
          <p:cxnSp>
            <p:nvCxnSpPr>
              <p:cNvPr id="14" name="Connecteur droit avec flèche 13">
                <a:extLst>
                  <a:ext uri="{FF2B5EF4-FFF2-40B4-BE49-F238E27FC236}">
                    <a16:creationId xmlns:a16="http://schemas.microsoft.com/office/drawing/2014/main" id="{9BDBC18C-A9FF-6843-A803-51A2B2583B49}"/>
                  </a:ext>
                </a:extLst>
              </p:cNvPr>
              <p:cNvCxnSpPr/>
              <p:nvPr/>
            </p:nvCxnSpPr>
            <p:spPr>
              <a:xfrm>
                <a:off x="689051" y="307690"/>
                <a:ext cx="537210" cy="800735"/>
              </a:xfrm>
              <a:prstGeom prst="straightConnector1">
                <a:avLst/>
              </a:prstGeom>
              <a:noFill/>
              <a:ln w="38100" cap="flat" cmpd="sng" algn="ctr">
                <a:solidFill>
                  <a:srgbClr val="FF0000"/>
                </a:solidFill>
                <a:prstDash val="solid"/>
                <a:tailEnd type="arrow"/>
              </a:ln>
              <a:effectLst/>
            </p:spPr>
          </p:cxnSp>
          <p:sp>
            <p:nvSpPr>
              <p:cNvPr id="15" name="Ellipse 14">
                <a:extLst>
                  <a:ext uri="{FF2B5EF4-FFF2-40B4-BE49-F238E27FC236}">
                    <a16:creationId xmlns:a16="http://schemas.microsoft.com/office/drawing/2014/main" id="{799DF9A9-6B3E-885D-B9E2-CBC76B59254D}"/>
                  </a:ext>
                </a:extLst>
              </p:cNvPr>
              <p:cNvSpPr/>
              <p:nvPr/>
            </p:nvSpPr>
            <p:spPr>
              <a:xfrm>
                <a:off x="658715" y="277354"/>
                <a:ext cx="45085" cy="45085"/>
              </a:xfrm>
              <a:prstGeom prst="ellipse">
                <a:avLst/>
              </a:prstGeom>
              <a:solidFill>
                <a:srgbClr val="FF0000"/>
              </a:solid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6" name="Zone de texte 520">
                    <a:extLst>
                      <a:ext uri="{FF2B5EF4-FFF2-40B4-BE49-F238E27FC236}">
                        <a16:creationId xmlns:a16="http://schemas.microsoft.com/office/drawing/2014/main" id="{170AB6A7-38EB-549B-2F1D-E9CEBC144062}"/>
                      </a:ext>
                    </a:extLst>
                  </p:cNvPr>
                  <p:cNvSpPr txBox="1"/>
                  <p:nvPr/>
                </p:nvSpPr>
                <p:spPr>
                  <a:xfrm rot="18336412">
                    <a:off x="-173346" y="290356"/>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1"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Zone de texte 520">
                    <a:extLst>
                      <a:ext uri="{FF2B5EF4-FFF2-40B4-BE49-F238E27FC236}">
                        <a16:creationId xmlns:a16="http://schemas.microsoft.com/office/drawing/2014/main" id="{170AB6A7-38EB-549B-2F1D-E9CEBC144062}"/>
                      </a:ext>
                    </a:extLst>
                  </p:cNvPr>
                  <p:cNvSpPr txBox="1">
                    <a:spLocks noRot="1" noChangeAspect="1" noMove="1" noResize="1" noEditPoints="1" noAdjustHandles="1" noChangeArrowheads="1" noChangeShapeType="1" noTextEdit="1"/>
                  </p:cNvSpPr>
                  <p:nvPr/>
                </p:nvSpPr>
                <p:spPr>
                  <a:xfrm rot="18336412">
                    <a:off x="-173346" y="290356"/>
                    <a:ext cx="727710" cy="216535"/>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7" name="Zone de texte 521">
                    <a:extLst>
                      <a:ext uri="{FF2B5EF4-FFF2-40B4-BE49-F238E27FC236}">
                        <a16:creationId xmlns:a16="http://schemas.microsoft.com/office/drawing/2014/main" id="{0E1B1595-2C82-37CF-3CE8-137285D9F1D2}"/>
                      </a:ext>
                    </a:extLst>
                  </p:cNvPr>
                  <p:cNvSpPr txBox="1"/>
                  <p:nvPr/>
                </p:nvSpPr>
                <p:spPr>
                  <a:xfrm rot="170914">
                    <a:off x="1885307" y="65413"/>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Zone de texte 521">
                    <a:extLst>
                      <a:ext uri="{FF2B5EF4-FFF2-40B4-BE49-F238E27FC236}">
                        <a16:creationId xmlns:a16="http://schemas.microsoft.com/office/drawing/2014/main" id="{0E1B1595-2C82-37CF-3CE8-137285D9F1D2}"/>
                      </a:ext>
                    </a:extLst>
                  </p:cNvPr>
                  <p:cNvSpPr txBox="1">
                    <a:spLocks noRot="1" noChangeAspect="1" noMove="1" noResize="1" noEditPoints="1" noAdjustHandles="1" noChangeArrowheads="1" noChangeShapeType="1" noTextEdit="1"/>
                  </p:cNvSpPr>
                  <p:nvPr/>
                </p:nvSpPr>
                <p:spPr>
                  <a:xfrm rot="170914">
                    <a:off x="1885307" y="65413"/>
                    <a:ext cx="727710" cy="216535"/>
                  </a:xfrm>
                  <a:prstGeom prst="rect">
                    <a:avLst/>
                  </a:prstGeom>
                  <a:blipFill>
                    <a:blip r:embed="rId4"/>
                    <a:stretch>
                      <a:fillRect/>
                    </a:stretch>
                  </a:blipFill>
                  <a:ln w="38100">
                    <a:noFill/>
                  </a:ln>
                  <a:effectLst/>
                </p:spPr>
                <p:txBody>
                  <a:bodyPr/>
                  <a:lstStyle/>
                  <a:p>
                    <a:r>
                      <a:rPr lang="fr-FR">
                        <a:noFill/>
                      </a:rPr>
                      <a:t> </a:t>
                    </a:r>
                  </a:p>
                </p:txBody>
              </p:sp>
            </mc:Fallback>
          </mc:AlternateContent>
        </p:grpSp>
        <p:sp>
          <p:nvSpPr>
            <p:cNvPr id="18" name="Ellipse 17">
              <a:extLst>
                <a:ext uri="{FF2B5EF4-FFF2-40B4-BE49-F238E27FC236}">
                  <a16:creationId xmlns:a16="http://schemas.microsoft.com/office/drawing/2014/main" id="{64C7F6C4-6B30-1A1A-0211-951586DDDC37}"/>
                </a:ext>
              </a:extLst>
            </p:cNvPr>
            <p:cNvSpPr/>
            <p:nvPr/>
          </p:nvSpPr>
          <p:spPr>
            <a:xfrm>
              <a:off x="8554108" y="4305100"/>
              <a:ext cx="120381" cy="120380"/>
            </a:xfrm>
            <a:prstGeom prst="ellipse">
              <a:avLst/>
            </a:prstGeom>
            <a:solidFill>
              <a:srgbClr val="00B050"/>
            </a:solidFill>
            <a:ln w="381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 name="Ellipse 18">
              <a:extLst>
                <a:ext uri="{FF2B5EF4-FFF2-40B4-BE49-F238E27FC236}">
                  <a16:creationId xmlns:a16="http://schemas.microsoft.com/office/drawing/2014/main" id="{F1A64A2C-C0CB-EC77-D365-6DDFF4635D6C}"/>
                </a:ext>
              </a:extLst>
            </p:cNvPr>
            <p:cNvSpPr/>
            <p:nvPr/>
          </p:nvSpPr>
          <p:spPr>
            <a:xfrm>
              <a:off x="5012380" y="5972578"/>
              <a:ext cx="120381" cy="120380"/>
            </a:xfrm>
            <a:prstGeom prst="ellipse">
              <a:avLst/>
            </a:prstGeom>
            <a:solidFill>
              <a:srgbClr val="0070C0"/>
            </a:solidFill>
            <a:ln w="381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AB174C38-A51F-5479-0F68-C913C206CAAE}"/>
                  </a:ext>
                </a:extLst>
              </p:cNvPr>
              <p:cNvSpPr txBox="1"/>
              <p:nvPr/>
            </p:nvSpPr>
            <p:spPr>
              <a:xfrm>
                <a:off x="0" y="991809"/>
                <a:ext cx="12192000" cy="2218621"/>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donné, à l'instant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le mobile possède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 à l'instant </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vecteur variation de vitesse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à l'instant t est: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ZoneTexte 21">
                <a:extLst>
                  <a:ext uri="{FF2B5EF4-FFF2-40B4-BE49-F238E27FC236}">
                    <a16:creationId xmlns:a16="http://schemas.microsoft.com/office/drawing/2014/main" id="{AB174C38-A51F-5479-0F68-C913C206CAAE}"/>
                  </a:ext>
                </a:extLst>
              </p:cNvPr>
              <p:cNvSpPr txBox="1">
                <a:spLocks noRot="1" noChangeAspect="1" noMove="1" noResize="1" noEditPoints="1" noAdjustHandles="1" noChangeArrowheads="1" noChangeShapeType="1" noTextEdit="1"/>
              </p:cNvSpPr>
              <p:nvPr/>
            </p:nvSpPr>
            <p:spPr>
              <a:xfrm>
                <a:off x="0" y="991809"/>
                <a:ext cx="12192000" cy="2218621"/>
              </a:xfrm>
              <a:prstGeom prst="rect">
                <a:avLst/>
              </a:prstGeom>
              <a:blipFill>
                <a:blip r:embed="rId5"/>
                <a:stretch>
                  <a:fillRect l="-750" r="-750"/>
                </a:stretch>
              </a:blipFill>
            </p:spPr>
            <p:txBody>
              <a:bodyPr/>
              <a:lstStyle/>
              <a:p>
                <a:r>
                  <a:rPr lang="fr-FR">
                    <a:noFill/>
                  </a:rPr>
                  <a:t> </a:t>
                </a:r>
              </a:p>
            </p:txBody>
          </p:sp>
        </mc:Fallback>
      </mc:AlternateContent>
      <p:sp>
        <p:nvSpPr>
          <p:cNvPr id="24" name="ZoneTexte 23">
            <a:extLst>
              <a:ext uri="{FF2B5EF4-FFF2-40B4-BE49-F238E27FC236}">
                <a16:creationId xmlns:a16="http://schemas.microsoft.com/office/drawing/2014/main" id="{98EC78EA-3024-97C1-9958-56C7011E5BCF}"/>
              </a:ext>
            </a:extLst>
          </p:cNvPr>
          <p:cNvSpPr txBox="1"/>
          <p:nvPr/>
        </p:nvSpPr>
        <p:spPr>
          <a:xfrm>
            <a:off x="-4043" y="4050666"/>
            <a:ext cx="4778797" cy="16523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correspond au temps nécessaire pour passer de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08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038A-7AF5-B26C-3862-C57809B4BAFE}"/>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5B93D697-7A1B-133D-9F62-A09A50AF8A22}"/>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C944DCD-C492-F71A-26A3-E391AF985E7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du vecteur variation de vitesse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357902FF-B72E-64A7-2B02-C04CDC7307A1}"/>
                  </a:ext>
                </a:extLst>
              </p:cNvPr>
              <p:cNvSpPr txBox="1"/>
              <p:nvPr/>
            </p:nvSpPr>
            <p:spPr>
              <a:xfrm>
                <a:off x="0" y="750425"/>
                <a:ext cx="12192000" cy="528131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variation de vitesse sont les suivantes:</a:t>
                </a: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le point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dirigé vers l'intérieur de la trajectoire.</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représente, à une échelle donnée, la norme du vecteur accélération à cet instant.</a:t>
                </a:r>
              </a:p>
              <a:p>
                <a:pPr lvl="1" algn="just">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variation de vitesse s'exprime en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dans le système international d'unités.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357902FF-B72E-64A7-2B02-C04CDC7307A1}"/>
                  </a:ext>
                </a:extLst>
              </p:cNvPr>
              <p:cNvSpPr txBox="1">
                <a:spLocks noRot="1" noChangeAspect="1" noMove="1" noResize="1" noEditPoints="1" noAdjustHandles="1" noChangeArrowheads="1" noChangeShapeType="1" noTextEdit="1"/>
              </p:cNvSpPr>
              <p:nvPr/>
            </p:nvSpPr>
            <p:spPr>
              <a:xfrm>
                <a:off x="0" y="750425"/>
                <a:ext cx="12192000" cy="5281318"/>
              </a:xfrm>
              <a:prstGeom prst="rect">
                <a:avLst/>
              </a:prstGeom>
              <a:blipFill>
                <a:blip r:embed="rId2"/>
                <a:stretch>
                  <a:fillRect l="-750" t="-808" r="-750" b="-1732"/>
                </a:stretch>
              </a:blipFill>
            </p:spPr>
            <p:txBody>
              <a:bodyPr/>
              <a:lstStyle/>
              <a:p>
                <a:r>
                  <a:rPr lang="fr-FR">
                    <a:noFill/>
                  </a:rPr>
                  <a:t> </a:t>
                </a:r>
              </a:p>
            </p:txBody>
          </p:sp>
        </mc:Fallback>
      </mc:AlternateContent>
    </p:spTree>
    <p:extLst>
      <p:ext uri="{BB962C8B-B14F-4D97-AF65-F5344CB8AC3E}">
        <p14:creationId xmlns:p14="http://schemas.microsoft.com/office/powerpoint/2010/main" val="140291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A4A2-3D45-7654-3394-A456B4440ABF}"/>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12D0A5C-7B65-5B68-4864-B6C5BB45EDB0}"/>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38F0883-7153-649C-0829-CE920E7C4D5D}"/>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Accélération</a:t>
            </a:r>
            <a:endParaRPr lang="fr-FR" sz="3200" dirty="0"/>
          </a:p>
        </p:txBody>
      </p:sp>
      <p:grpSp>
        <p:nvGrpSpPr>
          <p:cNvPr id="4" name="Groupe 3">
            <a:extLst>
              <a:ext uri="{FF2B5EF4-FFF2-40B4-BE49-F238E27FC236}">
                <a16:creationId xmlns:a16="http://schemas.microsoft.com/office/drawing/2014/main" id="{B9F2787A-33DF-166E-23D9-2B4A38FE54DB}"/>
              </a:ext>
            </a:extLst>
          </p:cNvPr>
          <p:cNvGrpSpPr/>
          <p:nvPr/>
        </p:nvGrpSpPr>
        <p:grpSpPr>
          <a:xfrm>
            <a:off x="5027421" y="2993358"/>
            <a:ext cx="6977008" cy="3722075"/>
            <a:chOff x="4968432" y="3878260"/>
            <a:chExt cx="6977008" cy="3722075"/>
          </a:xfrm>
        </p:grpSpPr>
        <p:grpSp>
          <p:nvGrpSpPr>
            <p:cNvPr id="5" name="Groupe 4">
              <a:extLst>
                <a:ext uri="{FF2B5EF4-FFF2-40B4-BE49-F238E27FC236}">
                  <a16:creationId xmlns:a16="http://schemas.microsoft.com/office/drawing/2014/main" id="{4CBE598E-DEBD-B188-6D18-3F1982D02746}"/>
                </a:ext>
              </a:extLst>
            </p:cNvPr>
            <p:cNvGrpSpPr/>
            <p:nvPr/>
          </p:nvGrpSpPr>
          <p:grpSpPr>
            <a:xfrm>
              <a:off x="4968432" y="3878260"/>
              <a:ext cx="6977008" cy="3722075"/>
              <a:chOff x="0" y="34769"/>
              <a:chExt cx="2613017" cy="1393995"/>
            </a:xfrm>
          </p:grpSpPr>
          <p:sp>
            <p:nvSpPr>
              <p:cNvPr id="8" name="Forme libre 28">
                <a:extLst>
                  <a:ext uri="{FF2B5EF4-FFF2-40B4-BE49-F238E27FC236}">
                    <a16:creationId xmlns:a16="http://schemas.microsoft.com/office/drawing/2014/main" id="{504FB9CB-D303-E457-EBCD-E1ABCF8E8557}"/>
                  </a:ext>
                </a:extLst>
              </p:cNvPr>
              <p:cNvSpPr/>
              <p:nvPr/>
            </p:nvSpPr>
            <p:spPr>
              <a:xfrm>
                <a:off x="0" y="216683"/>
                <a:ext cx="2045362" cy="684694"/>
              </a:xfrm>
              <a:custGeom>
                <a:avLst/>
                <a:gdLst>
                  <a:gd name="connsiteX0" fmla="*/ 0 w 2045483"/>
                  <a:gd name="connsiteY0" fmla="*/ 686343 h 686343"/>
                  <a:gd name="connsiteX1" fmla="*/ 407363 w 2045483"/>
                  <a:gd name="connsiteY1" fmla="*/ 200974 h 686343"/>
                  <a:gd name="connsiteX2" fmla="*/ 1209088 w 2045483"/>
                  <a:gd name="connsiteY2" fmla="*/ 1626 h 686343"/>
                  <a:gd name="connsiteX3" fmla="*/ 2045483 w 2045483"/>
                  <a:gd name="connsiteY3" fmla="*/ 122968 h 686343"/>
                  <a:gd name="connsiteX0" fmla="*/ 0 w 2045483"/>
                  <a:gd name="connsiteY0" fmla="*/ 684858 h 684858"/>
                  <a:gd name="connsiteX1" fmla="*/ 553056 w 2045483"/>
                  <a:gd name="connsiteY1" fmla="*/ 141699 h 684858"/>
                  <a:gd name="connsiteX2" fmla="*/ 1209088 w 2045483"/>
                  <a:gd name="connsiteY2" fmla="*/ 141 h 684858"/>
                  <a:gd name="connsiteX3" fmla="*/ 2045483 w 2045483"/>
                  <a:gd name="connsiteY3" fmla="*/ 121483 h 684858"/>
                </a:gdLst>
                <a:ahLst/>
                <a:cxnLst>
                  <a:cxn ang="0">
                    <a:pos x="connsiteX0" y="connsiteY0"/>
                  </a:cxn>
                  <a:cxn ang="0">
                    <a:pos x="connsiteX1" y="connsiteY1"/>
                  </a:cxn>
                  <a:cxn ang="0">
                    <a:pos x="connsiteX2" y="connsiteY2"/>
                  </a:cxn>
                  <a:cxn ang="0">
                    <a:pos x="connsiteX3" y="connsiteY3"/>
                  </a:cxn>
                </a:cxnLst>
                <a:rect l="l" t="t" r="r" b="b"/>
                <a:pathLst>
                  <a:path w="2045483" h="684858">
                    <a:moveTo>
                      <a:pt x="0" y="684858"/>
                    </a:moveTo>
                    <a:cubicBezTo>
                      <a:pt x="102924" y="499233"/>
                      <a:pt x="351541" y="255818"/>
                      <a:pt x="553056" y="141699"/>
                    </a:cubicBezTo>
                    <a:cubicBezTo>
                      <a:pt x="754571" y="27580"/>
                      <a:pt x="960350" y="3510"/>
                      <a:pt x="1209088" y="141"/>
                    </a:cubicBezTo>
                    <a:cubicBezTo>
                      <a:pt x="1457826" y="-3228"/>
                      <a:pt x="1763795" y="54311"/>
                      <a:pt x="2045483" y="121483"/>
                    </a:cubicBezTo>
                  </a:path>
                </a:pathLst>
              </a:custGeom>
              <a:noFill/>
              <a:ln w="381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9" name="Connecteur droit avec flèche 8">
                <a:extLst>
                  <a:ext uri="{FF2B5EF4-FFF2-40B4-BE49-F238E27FC236}">
                    <a16:creationId xmlns:a16="http://schemas.microsoft.com/office/drawing/2014/main" id="{F50D330E-4A19-AD0F-5B15-E6084DDCBD0E}"/>
                  </a:ext>
                </a:extLst>
              </p:cNvPr>
              <p:cNvCxnSpPr/>
              <p:nvPr/>
            </p:nvCxnSpPr>
            <p:spPr>
              <a:xfrm flipV="1">
                <a:off x="34670" y="91007"/>
                <a:ext cx="537210" cy="744220"/>
              </a:xfrm>
              <a:prstGeom prst="straightConnector1">
                <a:avLst/>
              </a:prstGeom>
              <a:noFill/>
              <a:ln w="38100" cap="flat" cmpd="sng" algn="ctr">
                <a:solidFill>
                  <a:srgbClr val="0070C0"/>
                </a:solidFill>
                <a:prstDash val="solid"/>
                <a:tailEnd type="arrow"/>
              </a:ln>
              <a:effectLst/>
            </p:spPr>
          </p:cxnSp>
          <p:cxnSp>
            <p:nvCxnSpPr>
              <p:cNvPr id="10" name="Connecteur droit avec flèche 9">
                <a:extLst>
                  <a:ext uri="{FF2B5EF4-FFF2-40B4-BE49-F238E27FC236}">
                    <a16:creationId xmlns:a16="http://schemas.microsoft.com/office/drawing/2014/main" id="{7165B9B8-4A73-31AB-8627-C36D3B9CA6C2}"/>
                  </a:ext>
                </a:extLst>
              </p:cNvPr>
              <p:cNvCxnSpPr/>
              <p:nvPr/>
            </p:nvCxnSpPr>
            <p:spPr>
              <a:xfrm>
                <a:off x="1352099" y="216683"/>
                <a:ext cx="1082675" cy="63500"/>
              </a:xfrm>
              <a:prstGeom prst="straightConnector1">
                <a:avLst/>
              </a:prstGeom>
              <a:noFill/>
              <a:ln w="38100" cap="flat" cmpd="sng" algn="ctr">
                <a:solidFill>
                  <a:srgbClr val="00B050"/>
                </a:solidFill>
                <a:prstDash val="solid"/>
                <a:tailEnd type="arrow"/>
              </a:ln>
              <a:effectLst/>
            </p:spPr>
          </p:cxnSp>
          <p:sp>
            <p:nvSpPr>
              <p:cNvPr id="11" name="Zone de texte 512">
                <a:extLst>
                  <a:ext uri="{FF2B5EF4-FFF2-40B4-BE49-F238E27FC236}">
                    <a16:creationId xmlns:a16="http://schemas.microsoft.com/office/drawing/2014/main" id="{B1C3EE9C-E579-D07B-23F1-9E27035799CF}"/>
                  </a:ext>
                </a:extLst>
              </p:cNvPr>
              <p:cNvSpPr txBox="1"/>
              <p:nvPr/>
            </p:nvSpPr>
            <p:spPr>
              <a:xfrm>
                <a:off x="76805" y="799032"/>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dirty="0" err="1">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dirty="0" err="1">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r>
                  <a:rPr kumimoji="0" lang="fr-FR"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a: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Zone de texte 513">
                    <a:extLst>
                      <a:ext uri="{FF2B5EF4-FFF2-40B4-BE49-F238E27FC236}">
                        <a16:creationId xmlns:a16="http://schemas.microsoft.com/office/drawing/2014/main" id="{6AF6F295-2B3E-8C3A-FA72-3073E2A9FD2B}"/>
                      </a:ext>
                    </a:extLst>
                  </p:cNvPr>
                  <p:cNvSpPr txBox="1"/>
                  <p:nvPr/>
                </p:nvSpPr>
                <p:spPr>
                  <a:xfrm rot="3401564">
                    <a:off x="813908" y="531079"/>
                    <a:ext cx="485334"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smtClean="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A</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513">
                    <a:extLst>
                      <a:ext uri="{FF2B5EF4-FFF2-40B4-BE49-F238E27FC236}">
                        <a16:creationId xmlns:a16="http://schemas.microsoft.com/office/drawing/2014/main" id="{6AF6F295-2B3E-8C3A-FA72-3073E2A9FD2B}"/>
                      </a:ext>
                    </a:extLst>
                  </p:cNvPr>
                  <p:cNvSpPr txBox="1">
                    <a:spLocks noRot="1" noChangeAspect="1" noMove="1" noResize="1" noEditPoints="1" noAdjustHandles="1" noChangeArrowheads="1" noChangeShapeType="1" noTextEdit="1"/>
                  </p:cNvSpPr>
                  <p:nvPr/>
                </p:nvSpPr>
                <p:spPr>
                  <a:xfrm rot="3401564">
                    <a:off x="813908" y="531079"/>
                    <a:ext cx="485334" cy="216535"/>
                  </a:xfrm>
                  <a:prstGeom prst="rect">
                    <a:avLst/>
                  </a:prstGeom>
                  <a:blipFill>
                    <a:blip r:embed="rId2"/>
                    <a:stretch>
                      <a:fillRect/>
                    </a:stretch>
                  </a:blipFill>
                  <a:ln w="38100">
                    <a:noFill/>
                  </a:ln>
                  <a:effectLst/>
                </p:spPr>
                <p:txBody>
                  <a:bodyPr/>
                  <a:lstStyle/>
                  <a:p>
                    <a:r>
                      <a:rPr lang="fr-FR">
                        <a:noFill/>
                      </a:rPr>
                      <a:t> </a:t>
                    </a:r>
                  </a:p>
                </p:txBody>
              </p:sp>
            </mc:Fallback>
          </mc:AlternateContent>
          <p:sp>
            <p:nvSpPr>
              <p:cNvPr id="13" name="Zone de texte 514">
                <a:extLst>
                  <a:ext uri="{FF2B5EF4-FFF2-40B4-BE49-F238E27FC236}">
                    <a16:creationId xmlns:a16="http://schemas.microsoft.com/office/drawing/2014/main" id="{D89675D5-D460-977D-0889-563728828ED9}"/>
                  </a:ext>
                </a:extLst>
              </p:cNvPr>
              <p:cNvSpPr txBox="1"/>
              <p:nvPr/>
            </p:nvSpPr>
            <p:spPr>
              <a:xfrm>
                <a:off x="603029" y="77706"/>
                <a:ext cx="38989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Connecteur droit avec flèche 13">
                <a:extLst>
                  <a:ext uri="{FF2B5EF4-FFF2-40B4-BE49-F238E27FC236}">
                    <a16:creationId xmlns:a16="http://schemas.microsoft.com/office/drawing/2014/main" id="{FE47CDBE-F7D4-522C-D1EC-3B394F299E13}"/>
                  </a:ext>
                </a:extLst>
              </p:cNvPr>
              <p:cNvCxnSpPr/>
              <p:nvPr/>
            </p:nvCxnSpPr>
            <p:spPr>
              <a:xfrm>
                <a:off x="689051" y="307690"/>
                <a:ext cx="1082675" cy="63500"/>
              </a:xfrm>
              <a:prstGeom prst="straightConnector1">
                <a:avLst/>
              </a:prstGeom>
              <a:noFill/>
              <a:ln w="38100" cap="flat" cmpd="sng" algn="ctr">
                <a:solidFill>
                  <a:srgbClr val="00B050"/>
                </a:solidFill>
                <a:prstDash val="solid"/>
                <a:tailEnd type="arrow"/>
              </a:ln>
              <a:effectLst/>
            </p:spPr>
          </p:cxnSp>
          <p:sp>
            <p:nvSpPr>
              <p:cNvPr id="15" name="Zone de texte 516">
                <a:extLst>
                  <a:ext uri="{FF2B5EF4-FFF2-40B4-BE49-F238E27FC236}">
                    <a16:creationId xmlns:a16="http://schemas.microsoft.com/office/drawing/2014/main" id="{7DCFE0B8-0010-B71E-E535-BEE04003381C}"/>
                  </a:ext>
                </a:extLst>
              </p:cNvPr>
              <p:cNvSpPr txBox="1"/>
              <p:nvPr/>
            </p:nvSpPr>
            <p:spPr>
              <a:xfrm>
                <a:off x="1291793" y="36978"/>
                <a:ext cx="658495" cy="21590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M(t+</a:t>
                </a:r>
                <a: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a:t>D</a:t>
                </a:r>
                <a: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a:t>t)</a:t>
                </a:r>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eur droit avec flèche 15">
                <a:extLst>
                  <a:ext uri="{FF2B5EF4-FFF2-40B4-BE49-F238E27FC236}">
                    <a16:creationId xmlns:a16="http://schemas.microsoft.com/office/drawing/2014/main" id="{A4A1478D-5C2A-888F-02E8-D8ABAB8D7091}"/>
                  </a:ext>
                </a:extLst>
              </p:cNvPr>
              <p:cNvCxnSpPr/>
              <p:nvPr/>
            </p:nvCxnSpPr>
            <p:spPr>
              <a:xfrm rot="10800000" flipV="1">
                <a:off x="1226423" y="364027"/>
                <a:ext cx="535940" cy="744855"/>
              </a:xfrm>
              <a:prstGeom prst="straightConnector1">
                <a:avLst/>
              </a:prstGeom>
              <a:noFill/>
              <a:ln w="38100" cap="flat" cmpd="sng" algn="ctr">
                <a:solidFill>
                  <a:srgbClr val="0070C0"/>
                </a:solidFill>
                <a:prstDash val="solid"/>
                <a:tailEnd type="arrow"/>
              </a:ln>
              <a:effectLst/>
            </p:spPr>
          </p:cxnSp>
          <p:cxnSp>
            <p:nvCxnSpPr>
              <p:cNvPr id="17" name="Connecteur droit avec flèche 16">
                <a:extLst>
                  <a:ext uri="{FF2B5EF4-FFF2-40B4-BE49-F238E27FC236}">
                    <a16:creationId xmlns:a16="http://schemas.microsoft.com/office/drawing/2014/main" id="{0C387664-A1BF-7648-C135-8B46994CC729}"/>
                  </a:ext>
                </a:extLst>
              </p:cNvPr>
              <p:cNvCxnSpPr>
                <a:cxnSpLocks/>
              </p:cNvCxnSpPr>
              <p:nvPr/>
            </p:nvCxnSpPr>
            <p:spPr>
              <a:xfrm>
                <a:off x="689051" y="307690"/>
                <a:ext cx="764306" cy="1121074"/>
              </a:xfrm>
              <a:prstGeom prst="straightConnector1">
                <a:avLst/>
              </a:prstGeom>
              <a:noFill/>
              <a:ln w="38100" cap="flat" cmpd="sng" algn="ctr">
                <a:solidFill>
                  <a:srgbClr val="FF0000"/>
                </a:solidFill>
                <a:prstDash val="solid"/>
                <a:tailEnd type="arrow"/>
              </a:ln>
              <a:effectLst/>
            </p:spPr>
          </p:cxnSp>
          <p:sp>
            <p:nvSpPr>
              <p:cNvPr id="18" name="Ellipse 17">
                <a:extLst>
                  <a:ext uri="{FF2B5EF4-FFF2-40B4-BE49-F238E27FC236}">
                    <a16:creationId xmlns:a16="http://schemas.microsoft.com/office/drawing/2014/main" id="{6DF36C70-A143-1FC4-F617-C2E987AAC97B}"/>
                  </a:ext>
                </a:extLst>
              </p:cNvPr>
              <p:cNvSpPr/>
              <p:nvPr/>
            </p:nvSpPr>
            <p:spPr>
              <a:xfrm>
                <a:off x="658715" y="277354"/>
                <a:ext cx="45085" cy="45085"/>
              </a:xfrm>
              <a:prstGeom prst="ellipse">
                <a:avLst/>
              </a:prstGeom>
              <a:solidFill>
                <a:srgbClr val="FF0000"/>
              </a:solid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9" name="Zone de texte 520">
                    <a:extLst>
                      <a:ext uri="{FF2B5EF4-FFF2-40B4-BE49-F238E27FC236}">
                        <a16:creationId xmlns:a16="http://schemas.microsoft.com/office/drawing/2014/main" id="{C67D8044-AE03-AD20-9108-5A22900FBAC6}"/>
                      </a:ext>
                    </a:extLst>
                  </p:cNvPr>
                  <p:cNvSpPr txBox="1"/>
                  <p:nvPr/>
                </p:nvSpPr>
                <p:spPr>
                  <a:xfrm rot="18336412">
                    <a:off x="-173346" y="290356"/>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1"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70C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Zone de texte 520">
                    <a:extLst>
                      <a:ext uri="{FF2B5EF4-FFF2-40B4-BE49-F238E27FC236}">
                        <a16:creationId xmlns:a16="http://schemas.microsoft.com/office/drawing/2014/main" id="{C67D8044-AE03-AD20-9108-5A22900FBAC6}"/>
                      </a:ext>
                    </a:extLst>
                  </p:cNvPr>
                  <p:cNvSpPr txBox="1">
                    <a:spLocks noRot="1" noChangeAspect="1" noMove="1" noResize="1" noEditPoints="1" noAdjustHandles="1" noChangeArrowheads="1" noChangeShapeType="1" noTextEdit="1"/>
                  </p:cNvSpPr>
                  <p:nvPr/>
                </p:nvSpPr>
                <p:spPr>
                  <a:xfrm rot="18336412">
                    <a:off x="-173346" y="290356"/>
                    <a:ext cx="727710" cy="216535"/>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0" name="Zone de texte 521">
                    <a:extLst>
                      <a:ext uri="{FF2B5EF4-FFF2-40B4-BE49-F238E27FC236}">
                        <a16:creationId xmlns:a16="http://schemas.microsoft.com/office/drawing/2014/main" id="{FCA55B96-441C-4A47-1591-BB4461F1B227}"/>
                      </a:ext>
                    </a:extLst>
                  </p:cNvPr>
                  <p:cNvSpPr txBox="1"/>
                  <p:nvPr/>
                </p:nvSpPr>
                <p:spPr>
                  <a:xfrm rot="170914">
                    <a:off x="1885307" y="65413"/>
                    <a:ext cx="727710" cy="2165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V</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r>
                                <m:rPr>
                                  <m:nor/>
                                </m:rPr>
                                <a:rPr kumimoji="0" lang="fr-FR" sz="2400" b="1" i="0" u="none" strike="noStrike" kern="0" cap="none" spc="0" normalizeH="0" baseline="0" noProof="0">
                                  <a:ln>
                                    <a:noFill/>
                                  </a:ln>
                                  <a:solidFill>
                                    <a:srgbClr val="00B050"/>
                                  </a:solidFill>
                                  <a:effectLst/>
                                  <a:uLnTx/>
                                  <a:uFillTx/>
                                  <a:latin typeface="Symbol" panose="05050102010706020507" pitchFamily="18" charset="2"/>
                                  <a:ea typeface="Calibri" panose="020F0502020204030204" pitchFamily="34" charset="0"/>
                                  <a:cs typeface="Times New Roman" panose="02020603050405020304" pitchFamily="18" charset="0"/>
                                </a:rPr>
                                <m:t>D</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t</m:t>
                              </m:r>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Zone de texte 521">
                    <a:extLst>
                      <a:ext uri="{FF2B5EF4-FFF2-40B4-BE49-F238E27FC236}">
                        <a16:creationId xmlns:a16="http://schemas.microsoft.com/office/drawing/2014/main" id="{FCA55B96-441C-4A47-1591-BB4461F1B227}"/>
                      </a:ext>
                    </a:extLst>
                  </p:cNvPr>
                  <p:cNvSpPr txBox="1">
                    <a:spLocks noRot="1" noChangeAspect="1" noMove="1" noResize="1" noEditPoints="1" noAdjustHandles="1" noChangeArrowheads="1" noChangeShapeType="1" noTextEdit="1"/>
                  </p:cNvSpPr>
                  <p:nvPr/>
                </p:nvSpPr>
                <p:spPr>
                  <a:xfrm rot="170914">
                    <a:off x="1885307" y="65413"/>
                    <a:ext cx="727710" cy="216535"/>
                  </a:xfrm>
                  <a:prstGeom prst="rect">
                    <a:avLst/>
                  </a:prstGeom>
                  <a:blipFill>
                    <a:blip r:embed="rId4"/>
                    <a:stretch>
                      <a:fillRect/>
                    </a:stretch>
                  </a:blipFill>
                  <a:ln w="38100">
                    <a:noFill/>
                  </a:ln>
                  <a:effectLst/>
                </p:spPr>
                <p:txBody>
                  <a:bodyPr/>
                  <a:lstStyle/>
                  <a:p>
                    <a:r>
                      <a:rPr lang="fr-FR">
                        <a:noFill/>
                      </a:rPr>
                      <a:t> </a:t>
                    </a:r>
                  </a:p>
                </p:txBody>
              </p:sp>
            </mc:Fallback>
          </mc:AlternateContent>
        </p:grpSp>
        <p:sp>
          <p:nvSpPr>
            <p:cNvPr id="6" name="Ellipse 5">
              <a:extLst>
                <a:ext uri="{FF2B5EF4-FFF2-40B4-BE49-F238E27FC236}">
                  <a16:creationId xmlns:a16="http://schemas.microsoft.com/office/drawing/2014/main" id="{9945DA97-8774-8F39-10F0-EFA803A30C8F}"/>
                </a:ext>
              </a:extLst>
            </p:cNvPr>
            <p:cNvSpPr/>
            <p:nvPr/>
          </p:nvSpPr>
          <p:spPr>
            <a:xfrm>
              <a:off x="8554108" y="4305100"/>
              <a:ext cx="120381" cy="120380"/>
            </a:xfrm>
            <a:prstGeom prst="ellipse">
              <a:avLst/>
            </a:prstGeom>
            <a:solidFill>
              <a:srgbClr val="00B050"/>
            </a:solidFill>
            <a:ln w="381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 name="Ellipse 6">
              <a:extLst>
                <a:ext uri="{FF2B5EF4-FFF2-40B4-BE49-F238E27FC236}">
                  <a16:creationId xmlns:a16="http://schemas.microsoft.com/office/drawing/2014/main" id="{99770AA2-C718-8F8F-32E3-54AB54776684}"/>
                </a:ext>
              </a:extLst>
            </p:cNvPr>
            <p:cNvSpPr/>
            <p:nvPr/>
          </p:nvSpPr>
          <p:spPr>
            <a:xfrm>
              <a:off x="5012380" y="5972578"/>
              <a:ext cx="120381" cy="120380"/>
            </a:xfrm>
            <a:prstGeom prst="ellipse">
              <a:avLst/>
            </a:prstGeom>
            <a:solidFill>
              <a:srgbClr val="0070C0"/>
            </a:solidFill>
            <a:ln w="381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mc:AlternateContent xmlns:mc="http://schemas.openxmlformats.org/markup-compatibility/2006">
        <mc:Choice xmlns:a14="http://schemas.microsoft.com/office/drawing/2010/main" Requires="a14">
          <p:sp>
            <p:nvSpPr>
              <p:cNvPr id="23" name="ZoneTexte 22">
                <a:extLst>
                  <a:ext uri="{FF2B5EF4-FFF2-40B4-BE49-F238E27FC236}">
                    <a16:creationId xmlns:a16="http://schemas.microsoft.com/office/drawing/2014/main" id="{E5D64279-B7F7-242D-2268-469F32AB8990}"/>
                  </a:ext>
                </a:extLst>
              </p:cNvPr>
              <p:cNvSpPr txBox="1"/>
              <p:nvPr/>
            </p:nvSpPr>
            <p:spPr>
              <a:xfrm>
                <a:off x="-4044" y="417599"/>
                <a:ext cx="12192000" cy="2693045"/>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donné, à l'instant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le mobile possède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 à l'instant </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vecteur accélération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à l'instant t est: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r>
                            <m:rPr>
                              <m:nor/>
                            </m:rPr>
                            <a:rPr lang="fr-FR"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ZoneTexte 22">
                <a:extLst>
                  <a:ext uri="{FF2B5EF4-FFF2-40B4-BE49-F238E27FC236}">
                    <a16:creationId xmlns:a16="http://schemas.microsoft.com/office/drawing/2014/main" id="{E5D64279-B7F7-242D-2268-469F32AB8990}"/>
                  </a:ext>
                </a:extLst>
              </p:cNvPr>
              <p:cNvSpPr txBox="1">
                <a:spLocks noRot="1" noChangeAspect="1" noMove="1" noResize="1" noEditPoints="1" noAdjustHandles="1" noChangeArrowheads="1" noChangeShapeType="1" noTextEdit="1"/>
              </p:cNvSpPr>
              <p:nvPr/>
            </p:nvSpPr>
            <p:spPr>
              <a:xfrm>
                <a:off x="-4044" y="417599"/>
                <a:ext cx="12192000" cy="2693045"/>
              </a:xfrm>
              <a:prstGeom prst="rect">
                <a:avLst/>
              </a:prstGeom>
              <a:blipFill>
                <a:blip r:embed="rId5"/>
                <a:stretch>
                  <a:fillRect l="-750" r="-800"/>
                </a:stretch>
              </a:blipFill>
            </p:spPr>
            <p:txBody>
              <a:bodyPr/>
              <a:lstStyle/>
              <a:p>
                <a:r>
                  <a:rPr lang="fr-FR">
                    <a:noFill/>
                  </a:rPr>
                  <a:t> </a:t>
                </a:r>
              </a:p>
            </p:txBody>
          </p:sp>
        </mc:Fallback>
      </mc:AlternateContent>
      <p:sp>
        <p:nvSpPr>
          <p:cNvPr id="25" name="ZoneTexte 24">
            <a:extLst>
              <a:ext uri="{FF2B5EF4-FFF2-40B4-BE49-F238E27FC236}">
                <a16:creationId xmlns:a16="http://schemas.microsoft.com/office/drawing/2014/main" id="{52377D56-163D-3991-FDBC-9A0FB9A0D8E4}"/>
              </a:ext>
            </a:extLst>
          </p:cNvPr>
          <p:cNvSpPr txBox="1"/>
          <p:nvPr/>
        </p:nvSpPr>
        <p:spPr>
          <a:xfrm>
            <a:off x="-3626" y="3716985"/>
            <a:ext cx="4634527" cy="16523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correspond au temps nécessaire pour passer de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la position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74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2E85-8E1B-728F-26B4-8BC71FED7FDD}"/>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3D2548F4-779C-57C5-8E1F-76F2715D4B0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2D4C39E4-2C21-E095-1FCF-31FA45B41D37}"/>
                  </a:ext>
                </a:extLst>
              </p:cNvPr>
              <p:cNvSpPr txBox="1"/>
              <p:nvPr/>
            </p:nvSpPr>
            <p:spPr>
              <a:xfrm>
                <a:off x="0" y="1169929"/>
                <a:ext cx="12192000" cy="565109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D'un point de vue mathématique, le vecteur accélération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mobile ponctuel la dérivée par rapport au temps du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d>
                          <m:d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accélération sont les suivantes: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le point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dirigé vers l'intérieur de la trajectoire.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représente, à une échelle donnée, la norme du vecteur accélération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L'accélération s'exprime en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m/s²</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dans le système international d'unités.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ZoneTexte 2">
                <a:extLst>
                  <a:ext uri="{FF2B5EF4-FFF2-40B4-BE49-F238E27FC236}">
                    <a16:creationId xmlns:a16="http://schemas.microsoft.com/office/drawing/2014/main" id="{2D4C39E4-2C21-E095-1FCF-31FA45B41D37}"/>
                  </a:ext>
                </a:extLst>
              </p:cNvPr>
              <p:cNvSpPr txBox="1">
                <a:spLocks noRot="1" noChangeAspect="1" noMove="1" noResize="1" noEditPoints="1" noAdjustHandles="1" noChangeArrowheads="1" noChangeShapeType="1" noTextEdit="1"/>
              </p:cNvSpPr>
              <p:nvPr/>
            </p:nvSpPr>
            <p:spPr>
              <a:xfrm>
                <a:off x="0" y="1169929"/>
                <a:ext cx="12192000" cy="5651099"/>
              </a:xfrm>
              <a:prstGeom prst="rect">
                <a:avLst/>
              </a:prstGeom>
              <a:blipFill>
                <a:blip r:embed="rId2"/>
                <a:stretch>
                  <a:fillRect l="-800" r="-750" b="-1510"/>
                </a:stretch>
              </a:blipFill>
            </p:spPr>
            <p:txBody>
              <a:bodyPr/>
              <a:lstStyle/>
              <a:p>
                <a:r>
                  <a:rPr lang="fr-FR">
                    <a:noFill/>
                  </a:rPr>
                  <a:t> </a:t>
                </a:r>
              </a:p>
            </p:txBody>
          </p:sp>
        </mc:Fallback>
      </mc:AlternateContent>
    </p:spTree>
    <p:extLst>
      <p:ext uri="{BB962C8B-B14F-4D97-AF65-F5344CB8AC3E}">
        <p14:creationId xmlns:p14="http://schemas.microsoft.com/office/powerpoint/2010/main" val="318432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E900158E-3527-52BE-661E-59125736939D}"/>
              </a:ext>
            </a:extLst>
          </p:cNvPr>
          <p:cNvSpPr>
            <a:spLocks noChangeArrowheads="1"/>
          </p:cNvSpPr>
          <p:nvPr/>
        </p:nvSpPr>
        <p:spPr bwMode="auto">
          <a:xfrm>
            <a:off x="-1" y="0"/>
            <a:ext cx="8326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En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canique, on distingue la cin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matique de la dynamique: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cin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matique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 mouvement d'un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sans prendre en compte ses causes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a:t>
            </a:r>
            <a:endParaRPr kumimoji="0" lang="fr-FR" altLang="fr-FR" sz="2400" b="0" i="0" u="none" strike="noStrike" cap="none" normalizeH="0" baseline="0" dirty="0">
              <a:ln>
                <a:noFill/>
              </a:ln>
              <a:solidFill>
                <a:schemeClr val="tx1"/>
              </a:solidFill>
              <a:effectLst/>
            </a:endParaRPr>
          </a:p>
          <a:p>
            <a:pPr marL="800100" lvl="1" indent="-342900" algn="just">
              <a:buFont typeface="Arial" panose="020B0604020202020204" pitchFamily="34" charset="0"/>
              <a:buChar char="•"/>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dynamique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tudie les causes du mouvement (les forces qui s'exercent sur le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puis leurs cons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quences (le mouvement du syst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 qui en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sulte).</a:t>
            </a:r>
            <a:endParaRPr kumimoji="0" lang="fr-FR" altLang="fr-FR" sz="2400" b="0" i="0" u="none" strike="noStrike" cap="none" normalizeH="0" baseline="0" dirty="0">
              <a:ln>
                <a:noFill/>
              </a:ln>
              <a:solidFill>
                <a:schemeClr val="tx1"/>
              </a:solidFill>
              <a:effectLst/>
            </a:endParaRPr>
          </a:p>
        </p:txBody>
      </p:sp>
      <p:pic>
        <p:nvPicPr>
          <p:cNvPr id="2049" name="il_fi" descr="http://tatullisab.free.fr/physique2/cequifautsavoir/images/isaac.gif">
            <a:extLst>
              <a:ext uri="{FF2B5EF4-FFF2-40B4-BE49-F238E27FC236}">
                <a16:creationId xmlns:a16="http://schemas.microsoft.com/office/drawing/2014/main" id="{08224DA5-61E9-E040-6E9D-077F2113A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794" y="867126"/>
            <a:ext cx="3516726" cy="47079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173E3D3-879C-8B4B-CF14-6D85875D576B}"/>
              </a:ext>
            </a:extLst>
          </p:cNvPr>
          <p:cNvSpPr>
            <a:spLocks noChangeArrowheads="1"/>
          </p:cNvSpPr>
          <p:nvPr/>
        </p:nvSpPr>
        <p:spPr bwMode="auto">
          <a:xfrm>
            <a:off x="0" y="3511309"/>
            <a:ext cx="83263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 mécanique de Newton, basée sur trois lois, permet d'étudier les systèmes qui, d'une part, sont animés de vitesses faibles devant la vitesse de la lumière (pour les grandes vitesses, il faut faire appel à la mécanique relativiste créée par Einstein) et qui, d'autre part, ont des masses et des dimensions à notre échelle (pour les systèmes à l'échelle </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62693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B29C-9037-420F-AA04-ACB4ABE6302E}"/>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6C98C08-B1F4-C20E-F8DC-8BC2BBBDD46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0FCE0128-B716-31C0-CC5B-C7DE8FFD32C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du vecteur accélération</a:t>
            </a:r>
            <a:endParaRPr lang="fr-FR" sz="3200" dirty="0"/>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DA6F783B-0272-6AC0-48DE-93986C701FD7}"/>
                  </a:ext>
                </a:extLst>
              </p:cNvPr>
              <p:cNvSpPr txBox="1"/>
              <p:nvPr/>
            </p:nvSpPr>
            <p:spPr>
              <a:xfrm>
                <a:off x="0" y="584775"/>
                <a:ext cx="12192000" cy="630134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D'un point de vue mathématique, le vecteur accélération instantanée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mobile ponctuel la dérivée par rapport au temps du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caractéristiques du vecteur accélération sont les suivantes: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point d'application 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le point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où se trouve le mobile ponctuel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est dirigé vers l'intérieur de la trajectoire.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longueur 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représente, à une échelle donnée, la norme du vecteur accélération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L'accélération s'exprime en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4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m/s²</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dans le système international d'unités.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ZoneTexte 3">
                <a:extLst>
                  <a:ext uri="{FF2B5EF4-FFF2-40B4-BE49-F238E27FC236}">
                    <a16:creationId xmlns:a16="http://schemas.microsoft.com/office/drawing/2014/main" id="{DA6F783B-0272-6AC0-48DE-93986C701FD7}"/>
                  </a:ext>
                </a:extLst>
              </p:cNvPr>
              <p:cNvSpPr txBox="1">
                <a:spLocks noRot="1" noChangeAspect="1" noMove="1" noResize="1" noEditPoints="1" noAdjustHandles="1" noChangeArrowheads="1" noChangeShapeType="1" noTextEdit="1"/>
              </p:cNvSpPr>
              <p:nvPr/>
            </p:nvSpPr>
            <p:spPr>
              <a:xfrm>
                <a:off x="0" y="584775"/>
                <a:ext cx="12192000" cy="6301340"/>
              </a:xfrm>
              <a:prstGeom prst="rect">
                <a:avLst/>
              </a:prstGeom>
              <a:blipFill>
                <a:blip r:embed="rId2"/>
                <a:stretch>
                  <a:fillRect l="-750" r="-750" b="-1257"/>
                </a:stretch>
              </a:blipFill>
            </p:spPr>
            <p:txBody>
              <a:bodyPr/>
              <a:lstStyle/>
              <a:p>
                <a:r>
                  <a:rPr lang="fr-FR">
                    <a:noFill/>
                  </a:rPr>
                  <a:t> </a:t>
                </a:r>
              </a:p>
            </p:txBody>
          </p:sp>
        </mc:Fallback>
      </mc:AlternateContent>
    </p:spTree>
    <p:extLst>
      <p:ext uri="{BB962C8B-B14F-4D97-AF65-F5344CB8AC3E}">
        <p14:creationId xmlns:p14="http://schemas.microsoft.com/office/powerpoint/2010/main" val="26572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893A0-56A5-F429-6667-A0351B02814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9ADE3413-F1C1-C302-BA17-91D6C8F8A0BD}"/>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231DF10-B39A-3323-EBF5-9569A09B216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Effet d'une force sur un mouvement</a:t>
            </a:r>
            <a:endParaRPr lang="fr-FR" sz="3200" dirty="0"/>
          </a:p>
        </p:txBody>
      </p:sp>
      <p:sp>
        <p:nvSpPr>
          <p:cNvPr id="5" name="ZoneTexte 4">
            <a:extLst>
              <a:ext uri="{FF2B5EF4-FFF2-40B4-BE49-F238E27FC236}">
                <a16:creationId xmlns:a16="http://schemas.microsoft.com/office/drawing/2014/main" id="{87071722-DFD5-FB90-0A99-E8E827281467}"/>
              </a:ext>
            </a:extLst>
          </p:cNvPr>
          <p:cNvSpPr txBox="1"/>
          <p:nvPr/>
        </p:nvSpPr>
        <p:spPr>
          <a:xfrm>
            <a:off x="0" y="823113"/>
            <a:ext cx="12192000" cy="314797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force est susceptible: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De modifier la vitesse d’un corps (éventuellement de le mettre en mouvement ou le stopper).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De modifier la trajectoire d’un corps (forces qui se compensent).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L’effet obtenu dépend de l’orientation de la force, de sa direction, de sa valeur et de la nature du corps qui subit cette force.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64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0C9BE-EAE4-CA71-FF0A-BAC0D2F5214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D15E9B07-4364-299E-73ED-BCEBFC3E00A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F45CE0B-872C-6D91-5312-377F5CBA8570}"/>
              </a:ext>
            </a:extLst>
          </p:cNvPr>
          <p:cNvSpPr txBox="1"/>
          <p:nvPr/>
        </p:nvSpPr>
        <p:spPr>
          <a:xfrm>
            <a:off x="0" y="0"/>
            <a:ext cx="1212317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Modification de la valeur de la vitesse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B63DBB74-D0C4-D0DA-45A5-6A009DF5CF8B}"/>
                  </a:ext>
                </a:extLst>
              </p:cNvPr>
              <p:cNvSpPr txBox="1"/>
              <p:nvPr/>
            </p:nvSpPr>
            <p:spPr>
              <a:xfrm>
                <a:off x="9833" y="1200106"/>
                <a:ext cx="12182165" cy="1276375"/>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Quand on donne une impulsion à un objet initialement immobile, on exerce une force </a:t>
                </a:r>
                <a14:m>
                  <m:oMath xmlns:m="http://schemas.openxmlformats.org/officeDocument/2006/math">
                    <m:acc>
                      <m:accPr>
                        <m:chr m:val="⃗"/>
                        <m:ctrlPr>
                          <a:rPr lang="fr-FR" sz="2400" b="1" i="1">
                            <a:effectLst/>
                            <a:latin typeface="Cambria Math" panose="02040503050406030204" pitchFamily="18"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qui le met en mouvement, sa vitesse est alors modifiée (elle passe d’une valeur nulle à une valeur non nulle).</a:t>
                </a:r>
                <a:endParaRPr lang="fr-FR" sz="2400" dirty="0"/>
              </a:p>
            </p:txBody>
          </p:sp>
        </mc:Choice>
        <mc:Fallback>
          <p:sp>
            <p:nvSpPr>
              <p:cNvPr id="5" name="ZoneTexte 4">
                <a:extLst>
                  <a:ext uri="{FF2B5EF4-FFF2-40B4-BE49-F238E27FC236}">
                    <a16:creationId xmlns:a16="http://schemas.microsoft.com/office/drawing/2014/main" id="{B63DBB74-D0C4-D0DA-45A5-6A009DF5CF8B}"/>
                  </a:ext>
                </a:extLst>
              </p:cNvPr>
              <p:cNvSpPr txBox="1">
                <a:spLocks noRot="1" noChangeAspect="1" noMove="1" noResize="1" noEditPoints="1" noAdjustHandles="1" noChangeArrowheads="1" noChangeShapeType="1" noTextEdit="1"/>
              </p:cNvSpPr>
              <p:nvPr/>
            </p:nvSpPr>
            <p:spPr>
              <a:xfrm>
                <a:off x="9833" y="1200106"/>
                <a:ext cx="12182165" cy="1276375"/>
              </a:xfrm>
              <a:prstGeom prst="rect">
                <a:avLst/>
              </a:prstGeom>
              <a:blipFill>
                <a:blip r:embed="rId2"/>
                <a:stretch>
                  <a:fillRect l="-801" t="-3828" r="-751" b="-10526"/>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CE398811-E9E9-674A-3BE1-42682CC72D41}"/>
              </a:ext>
            </a:extLst>
          </p:cNvPr>
          <p:cNvSpPr txBox="1"/>
          <p:nvPr/>
        </p:nvSpPr>
        <p:spPr>
          <a:xfrm>
            <a:off x="-9832" y="584775"/>
            <a:ext cx="12201832"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Une force appliquée à un corps peut modifier la valeur de sa vitesse</a:t>
            </a:r>
            <a:endParaRPr lang="fr-FR" sz="2400" dirty="0"/>
          </a:p>
        </p:txBody>
      </p:sp>
      <p:grpSp>
        <p:nvGrpSpPr>
          <p:cNvPr id="9" name="Groupe 8">
            <a:extLst>
              <a:ext uri="{FF2B5EF4-FFF2-40B4-BE49-F238E27FC236}">
                <a16:creationId xmlns:a16="http://schemas.microsoft.com/office/drawing/2014/main" id="{DDB0DBF1-8BED-A3B7-AFCD-A7F5D517E50E}"/>
              </a:ext>
            </a:extLst>
          </p:cNvPr>
          <p:cNvGrpSpPr/>
          <p:nvPr/>
        </p:nvGrpSpPr>
        <p:grpSpPr>
          <a:xfrm>
            <a:off x="3437608" y="3184673"/>
            <a:ext cx="5316784" cy="2930992"/>
            <a:chOff x="0" y="0"/>
            <a:chExt cx="2317750" cy="1194436"/>
          </a:xfrm>
        </p:grpSpPr>
        <p:grpSp>
          <p:nvGrpSpPr>
            <p:cNvPr id="10" name="Groupe 9">
              <a:extLst>
                <a:ext uri="{FF2B5EF4-FFF2-40B4-BE49-F238E27FC236}">
                  <a16:creationId xmlns:a16="http://schemas.microsoft.com/office/drawing/2014/main" id="{2736C2C8-0E1B-5EB9-F57D-7DCA7865942D}"/>
                </a:ext>
              </a:extLst>
            </p:cNvPr>
            <p:cNvGrpSpPr/>
            <p:nvPr/>
          </p:nvGrpSpPr>
          <p:grpSpPr>
            <a:xfrm>
              <a:off x="0" y="0"/>
              <a:ext cx="2317750" cy="1194436"/>
              <a:chOff x="0" y="0"/>
              <a:chExt cx="2317750" cy="1194794"/>
            </a:xfrm>
          </p:grpSpPr>
          <p:grpSp>
            <p:nvGrpSpPr>
              <p:cNvPr id="12" name="Groupe 11">
                <a:extLst>
                  <a:ext uri="{FF2B5EF4-FFF2-40B4-BE49-F238E27FC236}">
                    <a16:creationId xmlns:a16="http://schemas.microsoft.com/office/drawing/2014/main" id="{AC021444-D7F4-FE29-E1BC-947D24EE70A7}"/>
                  </a:ext>
                </a:extLst>
              </p:cNvPr>
              <p:cNvGrpSpPr/>
              <p:nvPr/>
            </p:nvGrpSpPr>
            <p:grpSpPr>
              <a:xfrm>
                <a:off x="0" y="0"/>
                <a:ext cx="2317750" cy="1194794"/>
                <a:chOff x="0" y="0"/>
                <a:chExt cx="2317750" cy="1194794"/>
              </a:xfrm>
            </p:grpSpPr>
            <p:grpSp>
              <p:nvGrpSpPr>
                <p:cNvPr id="14" name="Groupe 13">
                  <a:extLst>
                    <a:ext uri="{FF2B5EF4-FFF2-40B4-BE49-F238E27FC236}">
                      <a16:creationId xmlns:a16="http://schemas.microsoft.com/office/drawing/2014/main" id="{163879EF-C9DA-2955-59C8-AFE81155EC66}"/>
                    </a:ext>
                  </a:extLst>
                </p:cNvPr>
                <p:cNvGrpSpPr/>
                <p:nvPr/>
              </p:nvGrpSpPr>
              <p:grpSpPr>
                <a:xfrm>
                  <a:off x="0" y="0"/>
                  <a:ext cx="2317750" cy="1194794"/>
                  <a:chOff x="0" y="0"/>
                  <a:chExt cx="2317750" cy="1194794"/>
                </a:xfrm>
              </p:grpSpPr>
              <p:grpSp>
                <p:nvGrpSpPr>
                  <p:cNvPr id="16" name="Groupe 15">
                    <a:extLst>
                      <a:ext uri="{FF2B5EF4-FFF2-40B4-BE49-F238E27FC236}">
                        <a16:creationId xmlns:a16="http://schemas.microsoft.com/office/drawing/2014/main" id="{FEAAAD6A-9C45-CA9E-3144-6AE3CD862D30}"/>
                      </a:ext>
                    </a:extLst>
                  </p:cNvPr>
                  <p:cNvGrpSpPr/>
                  <p:nvPr/>
                </p:nvGrpSpPr>
                <p:grpSpPr>
                  <a:xfrm>
                    <a:off x="0" y="0"/>
                    <a:ext cx="2317750" cy="1194794"/>
                    <a:chOff x="0" y="0"/>
                    <a:chExt cx="2317750" cy="1194794"/>
                  </a:xfrm>
                </p:grpSpPr>
                <p:grpSp>
                  <p:nvGrpSpPr>
                    <p:cNvPr id="19" name="Groupe 18">
                      <a:extLst>
                        <a:ext uri="{FF2B5EF4-FFF2-40B4-BE49-F238E27FC236}">
                          <a16:creationId xmlns:a16="http://schemas.microsoft.com/office/drawing/2014/main" id="{470646A4-D489-0C74-5FDC-10F366E31737}"/>
                        </a:ext>
                      </a:extLst>
                    </p:cNvPr>
                    <p:cNvGrpSpPr/>
                    <p:nvPr/>
                  </p:nvGrpSpPr>
                  <p:grpSpPr>
                    <a:xfrm>
                      <a:off x="0" y="399222"/>
                      <a:ext cx="2317750" cy="393700"/>
                      <a:chOff x="0" y="0"/>
                      <a:chExt cx="2317750" cy="393700"/>
                    </a:xfrm>
                  </p:grpSpPr>
                  <p:sp>
                    <p:nvSpPr>
                      <p:cNvPr id="23" name="Rectangle 22">
                        <a:extLst>
                          <a:ext uri="{FF2B5EF4-FFF2-40B4-BE49-F238E27FC236}">
                            <a16:creationId xmlns:a16="http://schemas.microsoft.com/office/drawing/2014/main" id="{69DEA5B3-6379-23E5-336D-77CC16B19A5E}"/>
                          </a:ext>
                        </a:extLst>
                      </p:cNvPr>
                      <p:cNvSpPr/>
                      <p:nvPr/>
                    </p:nvSpPr>
                    <p:spPr>
                      <a:xfrm>
                        <a:off x="0" y="273050"/>
                        <a:ext cx="2317750" cy="120650"/>
                      </a:xfrm>
                      <a:prstGeom prst="rect">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 coins arrondis 23">
                        <a:extLst>
                          <a:ext uri="{FF2B5EF4-FFF2-40B4-BE49-F238E27FC236}">
                            <a16:creationId xmlns:a16="http://schemas.microsoft.com/office/drawing/2014/main" id="{E607EAEF-02BF-676B-E16F-A4EDF729C2EF}"/>
                          </a:ext>
                        </a:extLst>
                      </p:cNvPr>
                      <p:cNvSpPr/>
                      <p:nvPr/>
                    </p:nvSpPr>
                    <p:spPr>
                      <a:xfrm>
                        <a:off x="330200" y="0"/>
                        <a:ext cx="711200" cy="2667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Connecteur droit avec flèche 19">
                      <a:extLst>
                        <a:ext uri="{FF2B5EF4-FFF2-40B4-BE49-F238E27FC236}">
                          <a16:creationId xmlns:a16="http://schemas.microsoft.com/office/drawing/2014/main" id="{BC34C877-BCB2-0318-3265-04D85DF71AF5}"/>
                        </a:ext>
                      </a:extLst>
                    </p:cNvPr>
                    <p:cNvCxnSpPr/>
                    <p:nvPr/>
                  </p:nvCxnSpPr>
                  <p:spPr>
                    <a:xfrm>
                      <a:off x="676524" y="534394"/>
                      <a:ext cx="0" cy="660400"/>
                    </a:xfrm>
                    <a:prstGeom prst="straightConnector1">
                      <a:avLst/>
                    </a:prstGeom>
                    <a:noFill/>
                    <a:ln w="38100" cap="flat" cmpd="sng" algn="ctr">
                      <a:solidFill>
                        <a:srgbClr val="FF0000"/>
                      </a:solidFill>
                      <a:prstDash val="solid"/>
                      <a:miter lim="800000"/>
                      <a:headEnd type="none" w="med" len="med"/>
                      <a:tailEnd type="arrow" w="med" len="med"/>
                    </a:ln>
                    <a:effectLst/>
                  </p:spPr>
                </p:cxnSp>
                <p:cxnSp>
                  <p:nvCxnSpPr>
                    <p:cNvPr id="21" name="Connecteur droit avec flèche 20">
                      <a:extLst>
                        <a:ext uri="{FF2B5EF4-FFF2-40B4-BE49-F238E27FC236}">
                          <a16:creationId xmlns:a16="http://schemas.microsoft.com/office/drawing/2014/main" id="{FC5B57C1-E42C-9C31-3F74-514F106A6E29}"/>
                        </a:ext>
                      </a:extLst>
                    </p:cNvPr>
                    <p:cNvCxnSpPr/>
                    <p:nvPr/>
                  </p:nvCxnSpPr>
                  <p:spPr>
                    <a:xfrm flipV="1">
                      <a:off x="695574" y="0"/>
                      <a:ext cx="0" cy="660400"/>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22" name="Connecteur droit avec flèche 21">
                      <a:extLst>
                        <a:ext uri="{FF2B5EF4-FFF2-40B4-BE49-F238E27FC236}">
                          <a16:creationId xmlns:a16="http://schemas.microsoft.com/office/drawing/2014/main" id="{C68EB828-516D-6139-7302-61EA201CF493}"/>
                        </a:ext>
                      </a:extLst>
                    </p:cNvPr>
                    <p:cNvCxnSpPr/>
                    <p:nvPr/>
                  </p:nvCxnSpPr>
                  <p:spPr>
                    <a:xfrm>
                      <a:off x="707666" y="543008"/>
                      <a:ext cx="834887" cy="0"/>
                    </a:xfrm>
                    <a:prstGeom prst="straightConnector1">
                      <a:avLst/>
                    </a:prstGeom>
                    <a:noFill/>
                    <a:ln w="38100" cap="flat" cmpd="sng" algn="ctr">
                      <a:solidFill>
                        <a:srgbClr val="0070C0"/>
                      </a:solidFill>
                      <a:prstDash val="solid"/>
                      <a:miter lim="800000"/>
                      <a:tailEnd type="triangle"/>
                    </a:ln>
                    <a:effectLst/>
                  </p:spPr>
                </p:cxnSp>
              </p:grpSp>
              <mc:AlternateContent xmlns:mc="http://schemas.openxmlformats.org/markup-compatibility/2006">
                <mc:Choice xmlns:a14="http://schemas.microsoft.com/office/drawing/2010/main" Requires="a14">
                  <p:sp>
                    <p:nvSpPr>
                      <p:cNvPr id="17" name="Zone de texte 413">
                        <a:extLst>
                          <a:ext uri="{FF2B5EF4-FFF2-40B4-BE49-F238E27FC236}">
                            <a16:creationId xmlns:a16="http://schemas.microsoft.com/office/drawing/2014/main" id="{7D609FC7-F3AF-449F-5FC8-3C79D25B7B61}"/>
                          </a:ext>
                        </a:extLst>
                      </p:cNvPr>
                      <p:cNvSpPr txBox="1"/>
                      <p:nvPr/>
                    </p:nvSpPr>
                    <p:spPr>
                      <a:xfrm>
                        <a:off x="496957" y="844495"/>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Zone de texte 413">
                        <a:extLst>
                          <a:ext uri="{FF2B5EF4-FFF2-40B4-BE49-F238E27FC236}">
                            <a16:creationId xmlns:a16="http://schemas.microsoft.com/office/drawing/2014/main" id="{7D609FC7-F3AF-449F-5FC8-3C79D25B7B61}"/>
                          </a:ext>
                        </a:extLst>
                      </p:cNvPr>
                      <p:cNvSpPr txBox="1">
                        <a:spLocks noRot="1" noChangeAspect="1" noMove="1" noResize="1" noEditPoints="1" noAdjustHandles="1" noChangeArrowheads="1" noChangeShapeType="1" noTextEdit="1"/>
                      </p:cNvSpPr>
                      <p:nvPr/>
                    </p:nvSpPr>
                    <p:spPr>
                      <a:xfrm>
                        <a:off x="496957" y="844495"/>
                        <a:ext cx="166609" cy="309147"/>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8" name="Zone de texte 414">
                        <a:extLst>
                          <a:ext uri="{FF2B5EF4-FFF2-40B4-BE49-F238E27FC236}">
                            <a16:creationId xmlns:a16="http://schemas.microsoft.com/office/drawing/2014/main" id="{FA5BED20-D3BA-1457-B601-B12624636FBA}"/>
                          </a:ext>
                        </a:extLst>
                      </p:cNvPr>
                      <p:cNvSpPr txBox="1"/>
                      <p:nvPr/>
                    </p:nvSpPr>
                    <p:spPr>
                      <a:xfrm>
                        <a:off x="516835" y="77194"/>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Zone de texte 414">
                        <a:extLst>
                          <a:ext uri="{FF2B5EF4-FFF2-40B4-BE49-F238E27FC236}">
                            <a16:creationId xmlns:a16="http://schemas.microsoft.com/office/drawing/2014/main" id="{FA5BED20-D3BA-1457-B601-B12624636FBA}"/>
                          </a:ext>
                        </a:extLst>
                      </p:cNvPr>
                      <p:cNvSpPr txBox="1">
                        <a:spLocks noRot="1" noChangeAspect="1" noMove="1" noResize="1" noEditPoints="1" noAdjustHandles="1" noChangeArrowheads="1" noChangeShapeType="1" noTextEdit="1"/>
                      </p:cNvSpPr>
                      <p:nvPr/>
                    </p:nvSpPr>
                    <p:spPr>
                      <a:xfrm>
                        <a:off x="516835" y="77194"/>
                        <a:ext cx="166609" cy="309147"/>
                      </a:xfrm>
                      <a:prstGeom prst="rect">
                        <a:avLst/>
                      </a:prstGeom>
                      <a:blipFill>
                        <a:blip r:embed="rId4"/>
                        <a:stretch>
                          <a:fillRect/>
                        </a:stretch>
                      </a:blipFill>
                      <a:ln w="6350">
                        <a:noFill/>
                      </a:ln>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15" name="Zone de texte 415">
                      <a:extLst>
                        <a:ext uri="{FF2B5EF4-FFF2-40B4-BE49-F238E27FC236}">
                          <a16:creationId xmlns:a16="http://schemas.microsoft.com/office/drawing/2014/main" id="{FF801994-0E1B-B10D-6C58-49F7B2496BE3}"/>
                        </a:ext>
                      </a:extLst>
                    </p:cNvPr>
                    <p:cNvSpPr txBox="1"/>
                    <p:nvPr/>
                  </p:nvSpPr>
                  <p:spPr>
                    <a:xfrm>
                      <a:off x="1256306" y="275977"/>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Zone de texte 415">
                      <a:extLst>
                        <a:ext uri="{FF2B5EF4-FFF2-40B4-BE49-F238E27FC236}">
                          <a16:creationId xmlns:a16="http://schemas.microsoft.com/office/drawing/2014/main" id="{FF801994-0E1B-B10D-6C58-49F7B2496BE3}"/>
                        </a:ext>
                      </a:extLst>
                    </p:cNvPr>
                    <p:cNvSpPr txBox="1">
                      <a:spLocks noRot="1" noChangeAspect="1" noMove="1" noResize="1" noEditPoints="1" noAdjustHandles="1" noChangeArrowheads="1" noChangeShapeType="1" noTextEdit="1"/>
                    </p:cNvSpPr>
                    <p:nvPr/>
                  </p:nvSpPr>
                  <p:spPr>
                    <a:xfrm>
                      <a:off x="1256306" y="275977"/>
                      <a:ext cx="166609" cy="309147"/>
                    </a:xfrm>
                    <a:prstGeom prst="rect">
                      <a:avLst/>
                    </a:prstGeom>
                    <a:blipFill>
                      <a:blip r:embed="rId5"/>
                      <a:stretch>
                        <a:fillRect/>
                      </a:stretch>
                    </a:blipFill>
                    <a:ln w="6350">
                      <a:noFill/>
                    </a:ln>
                  </p:spPr>
                  <p:txBody>
                    <a:bodyPr/>
                    <a:lstStyle/>
                    <a:p>
                      <a:r>
                        <a:rPr lang="fr-FR">
                          <a:noFill/>
                        </a:rPr>
                        <a:t> </a:t>
                      </a:r>
                    </a:p>
                  </p:txBody>
                </p:sp>
              </mc:Fallback>
            </mc:AlternateContent>
          </p:grpSp>
          <p:sp>
            <p:nvSpPr>
              <p:cNvPr id="13" name="Zone de texte 418">
                <a:extLst>
                  <a:ext uri="{FF2B5EF4-FFF2-40B4-BE49-F238E27FC236}">
                    <a16:creationId xmlns:a16="http://schemas.microsoft.com/office/drawing/2014/main" id="{D991F440-C244-40A2-A8E4-6CF1DF31443D}"/>
                  </a:ext>
                </a:extLst>
              </p:cNvPr>
              <p:cNvSpPr txBox="1"/>
              <p:nvPr/>
            </p:nvSpPr>
            <p:spPr>
              <a:xfrm>
                <a:off x="500932" y="427052"/>
                <a:ext cx="166978" cy="2107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G</a:t>
                </a:r>
                <a:endParaRPr kumimoji="0" lang="fr-FR" sz="2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1" name="Zone de texte 701">
                  <a:extLst>
                    <a:ext uri="{FF2B5EF4-FFF2-40B4-BE49-F238E27FC236}">
                      <a16:creationId xmlns:a16="http://schemas.microsoft.com/office/drawing/2014/main" id="{6646E71D-1BF1-5D5D-4268-247389EDF915}"/>
                    </a:ext>
                  </a:extLst>
                </p:cNvPr>
                <p:cNvSpPr txBox="1"/>
                <p:nvPr/>
              </p:nvSpPr>
              <p:spPr>
                <a:xfrm>
                  <a:off x="1085222" y="810985"/>
                  <a:ext cx="1220875" cy="3090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O</m:t>
                            </m:r>
                          </m:e>
                        </m:acc>
                      </m:oMath>
                    </m:oMathPara>
                  </a14:m>
                  <a:endParaRPr kumimoji="0" lang="fr-FR" sz="2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Zone de texte 701">
                  <a:extLst>
                    <a:ext uri="{FF2B5EF4-FFF2-40B4-BE49-F238E27FC236}">
                      <a16:creationId xmlns:a16="http://schemas.microsoft.com/office/drawing/2014/main" id="{6646E71D-1BF1-5D5D-4268-247389EDF915}"/>
                    </a:ext>
                  </a:extLst>
                </p:cNvPr>
                <p:cNvSpPr txBox="1">
                  <a:spLocks noRot="1" noChangeAspect="1" noMove="1" noResize="1" noEditPoints="1" noAdjustHandles="1" noChangeArrowheads="1" noChangeShapeType="1" noTextEdit="1"/>
                </p:cNvSpPr>
                <p:nvPr/>
              </p:nvSpPr>
              <p:spPr>
                <a:xfrm>
                  <a:off x="1085222" y="810985"/>
                  <a:ext cx="1220875" cy="309054"/>
                </a:xfrm>
                <a:prstGeom prst="rect">
                  <a:avLst/>
                </a:prstGeom>
                <a:blipFill>
                  <a:blip r:embed="rId6"/>
                  <a:stretch>
                    <a:fillRect/>
                  </a:stretch>
                </a:blipFill>
                <a:ln w="6350">
                  <a:noFill/>
                </a:ln>
              </p:spPr>
              <p:txBody>
                <a:bodyPr/>
                <a:lstStyle/>
                <a:p>
                  <a:r>
                    <a:rPr lang="fr-FR">
                      <a:noFill/>
                    </a:rPr>
                    <a:t> </a:t>
                  </a:r>
                </a:p>
              </p:txBody>
            </p:sp>
          </mc:Fallback>
        </mc:AlternateContent>
      </p:grpSp>
    </p:spTree>
    <p:extLst>
      <p:ext uri="{BB962C8B-B14F-4D97-AF65-F5344CB8AC3E}">
        <p14:creationId xmlns:p14="http://schemas.microsoft.com/office/powerpoint/2010/main" val="238202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AAF88-46F6-33D4-95BB-7F06E8A6C6E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EC0B57A-1CF4-E702-B6BF-8F5D05F7713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9" name="Groupe 8">
            <a:extLst>
              <a:ext uri="{FF2B5EF4-FFF2-40B4-BE49-F238E27FC236}">
                <a16:creationId xmlns:a16="http://schemas.microsoft.com/office/drawing/2014/main" id="{939E70E2-0A0C-D9DC-3294-624474EF47DA}"/>
              </a:ext>
            </a:extLst>
          </p:cNvPr>
          <p:cNvGrpSpPr/>
          <p:nvPr/>
        </p:nvGrpSpPr>
        <p:grpSpPr>
          <a:xfrm>
            <a:off x="3271094" y="3803840"/>
            <a:ext cx="5649811" cy="2911590"/>
            <a:chOff x="0" y="0"/>
            <a:chExt cx="2317750" cy="1194436"/>
          </a:xfrm>
        </p:grpSpPr>
        <p:grpSp>
          <p:nvGrpSpPr>
            <p:cNvPr id="10" name="Groupe 9">
              <a:extLst>
                <a:ext uri="{FF2B5EF4-FFF2-40B4-BE49-F238E27FC236}">
                  <a16:creationId xmlns:a16="http://schemas.microsoft.com/office/drawing/2014/main" id="{E1DA4D73-F976-3702-965A-839CE757C6E4}"/>
                </a:ext>
              </a:extLst>
            </p:cNvPr>
            <p:cNvGrpSpPr/>
            <p:nvPr/>
          </p:nvGrpSpPr>
          <p:grpSpPr>
            <a:xfrm>
              <a:off x="0" y="0"/>
              <a:ext cx="2317750" cy="1194436"/>
              <a:chOff x="0" y="0"/>
              <a:chExt cx="2317750" cy="1194794"/>
            </a:xfrm>
          </p:grpSpPr>
          <p:grpSp>
            <p:nvGrpSpPr>
              <p:cNvPr id="12" name="Groupe 11">
                <a:extLst>
                  <a:ext uri="{FF2B5EF4-FFF2-40B4-BE49-F238E27FC236}">
                    <a16:creationId xmlns:a16="http://schemas.microsoft.com/office/drawing/2014/main" id="{9730A325-3AF5-50A0-276C-80864A0C93E7}"/>
                  </a:ext>
                </a:extLst>
              </p:cNvPr>
              <p:cNvGrpSpPr/>
              <p:nvPr/>
            </p:nvGrpSpPr>
            <p:grpSpPr>
              <a:xfrm>
                <a:off x="0" y="0"/>
                <a:ext cx="2317750" cy="1194794"/>
                <a:chOff x="0" y="0"/>
                <a:chExt cx="2317750" cy="1194794"/>
              </a:xfrm>
            </p:grpSpPr>
            <p:grpSp>
              <p:nvGrpSpPr>
                <p:cNvPr id="14" name="Groupe 13">
                  <a:extLst>
                    <a:ext uri="{FF2B5EF4-FFF2-40B4-BE49-F238E27FC236}">
                      <a16:creationId xmlns:a16="http://schemas.microsoft.com/office/drawing/2014/main" id="{11F605A0-802D-2004-F496-17D045660AB6}"/>
                    </a:ext>
                  </a:extLst>
                </p:cNvPr>
                <p:cNvGrpSpPr/>
                <p:nvPr/>
              </p:nvGrpSpPr>
              <p:grpSpPr>
                <a:xfrm>
                  <a:off x="0" y="0"/>
                  <a:ext cx="2317750" cy="1194794"/>
                  <a:chOff x="0" y="0"/>
                  <a:chExt cx="2317750" cy="1194794"/>
                </a:xfrm>
              </p:grpSpPr>
              <p:grpSp>
                <p:nvGrpSpPr>
                  <p:cNvPr id="16" name="Groupe 15">
                    <a:extLst>
                      <a:ext uri="{FF2B5EF4-FFF2-40B4-BE49-F238E27FC236}">
                        <a16:creationId xmlns:a16="http://schemas.microsoft.com/office/drawing/2014/main" id="{D5C189A8-F22F-8A8B-2F0B-111A0DC5CAD4}"/>
                      </a:ext>
                    </a:extLst>
                  </p:cNvPr>
                  <p:cNvGrpSpPr/>
                  <p:nvPr/>
                </p:nvGrpSpPr>
                <p:grpSpPr>
                  <a:xfrm>
                    <a:off x="0" y="0"/>
                    <a:ext cx="2317750" cy="1194794"/>
                    <a:chOff x="0" y="0"/>
                    <a:chExt cx="2317750" cy="1194794"/>
                  </a:xfrm>
                </p:grpSpPr>
                <p:grpSp>
                  <p:nvGrpSpPr>
                    <p:cNvPr id="19" name="Groupe 18">
                      <a:extLst>
                        <a:ext uri="{FF2B5EF4-FFF2-40B4-BE49-F238E27FC236}">
                          <a16:creationId xmlns:a16="http://schemas.microsoft.com/office/drawing/2014/main" id="{A3A4EAC0-7B61-8A41-2512-0CDB939DE408}"/>
                        </a:ext>
                      </a:extLst>
                    </p:cNvPr>
                    <p:cNvGrpSpPr/>
                    <p:nvPr/>
                  </p:nvGrpSpPr>
                  <p:grpSpPr>
                    <a:xfrm>
                      <a:off x="0" y="399222"/>
                      <a:ext cx="2317750" cy="393700"/>
                      <a:chOff x="0" y="0"/>
                      <a:chExt cx="2317750" cy="393700"/>
                    </a:xfrm>
                  </p:grpSpPr>
                  <p:sp>
                    <p:nvSpPr>
                      <p:cNvPr id="23" name="Rectangle 22">
                        <a:extLst>
                          <a:ext uri="{FF2B5EF4-FFF2-40B4-BE49-F238E27FC236}">
                            <a16:creationId xmlns:a16="http://schemas.microsoft.com/office/drawing/2014/main" id="{1646A091-8574-C624-DD0A-5690D64C7261}"/>
                          </a:ext>
                        </a:extLst>
                      </p:cNvPr>
                      <p:cNvSpPr/>
                      <p:nvPr/>
                    </p:nvSpPr>
                    <p:spPr>
                      <a:xfrm>
                        <a:off x="0" y="273050"/>
                        <a:ext cx="2317750" cy="120650"/>
                      </a:xfrm>
                      <a:prstGeom prst="rect">
                        <a:avLst/>
                      </a:pr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Rectangle : coins arrondis 23">
                        <a:extLst>
                          <a:ext uri="{FF2B5EF4-FFF2-40B4-BE49-F238E27FC236}">
                            <a16:creationId xmlns:a16="http://schemas.microsoft.com/office/drawing/2014/main" id="{B6C333AE-5A6C-6846-DEBE-18904CF32F23}"/>
                          </a:ext>
                        </a:extLst>
                      </p:cNvPr>
                      <p:cNvSpPr/>
                      <p:nvPr/>
                    </p:nvSpPr>
                    <p:spPr>
                      <a:xfrm>
                        <a:off x="330200" y="0"/>
                        <a:ext cx="711200" cy="2667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Connecteur droit avec flèche 19">
                      <a:extLst>
                        <a:ext uri="{FF2B5EF4-FFF2-40B4-BE49-F238E27FC236}">
                          <a16:creationId xmlns:a16="http://schemas.microsoft.com/office/drawing/2014/main" id="{7FD281F4-0AD8-CE68-7F6B-F45FBF496F81}"/>
                        </a:ext>
                      </a:extLst>
                    </p:cNvPr>
                    <p:cNvCxnSpPr/>
                    <p:nvPr/>
                  </p:nvCxnSpPr>
                  <p:spPr>
                    <a:xfrm>
                      <a:off x="676524" y="534394"/>
                      <a:ext cx="0" cy="660400"/>
                    </a:xfrm>
                    <a:prstGeom prst="straightConnector1">
                      <a:avLst/>
                    </a:prstGeom>
                    <a:noFill/>
                    <a:ln w="38100" cap="flat" cmpd="sng" algn="ctr">
                      <a:solidFill>
                        <a:srgbClr val="FF0000"/>
                      </a:solidFill>
                      <a:prstDash val="solid"/>
                      <a:miter lim="800000"/>
                      <a:headEnd type="none" w="med" len="med"/>
                      <a:tailEnd type="arrow" w="med" len="med"/>
                    </a:ln>
                    <a:effectLst/>
                  </p:spPr>
                </p:cxnSp>
                <p:cxnSp>
                  <p:nvCxnSpPr>
                    <p:cNvPr id="21" name="Connecteur droit avec flèche 20">
                      <a:extLst>
                        <a:ext uri="{FF2B5EF4-FFF2-40B4-BE49-F238E27FC236}">
                          <a16:creationId xmlns:a16="http://schemas.microsoft.com/office/drawing/2014/main" id="{C1B9CA3D-8947-D092-76CF-84498E9508F4}"/>
                        </a:ext>
                      </a:extLst>
                    </p:cNvPr>
                    <p:cNvCxnSpPr/>
                    <p:nvPr/>
                  </p:nvCxnSpPr>
                  <p:spPr>
                    <a:xfrm flipV="1">
                      <a:off x="695574" y="0"/>
                      <a:ext cx="0" cy="660400"/>
                    </a:xfrm>
                    <a:prstGeom prst="straightConnector1">
                      <a:avLst/>
                    </a:prstGeom>
                    <a:noFill/>
                    <a:ln w="38100" cap="flat" cmpd="sng" algn="ctr">
                      <a:solidFill>
                        <a:srgbClr val="00B050"/>
                      </a:solidFill>
                      <a:prstDash val="solid"/>
                      <a:miter lim="800000"/>
                      <a:headEnd type="none" w="med" len="med"/>
                      <a:tailEnd type="arrow" w="med" len="med"/>
                    </a:ln>
                    <a:effectLst/>
                  </p:spPr>
                </p:cxnSp>
                <p:cxnSp>
                  <p:nvCxnSpPr>
                    <p:cNvPr id="22" name="Connecteur droit avec flèche 21">
                      <a:extLst>
                        <a:ext uri="{FF2B5EF4-FFF2-40B4-BE49-F238E27FC236}">
                          <a16:creationId xmlns:a16="http://schemas.microsoft.com/office/drawing/2014/main" id="{DAA5FD5E-4142-F357-09CE-00D7F8146EA3}"/>
                        </a:ext>
                      </a:extLst>
                    </p:cNvPr>
                    <p:cNvCxnSpPr/>
                    <p:nvPr/>
                  </p:nvCxnSpPr>
                  <p:spPr>
                    <a:xfrm>
                      <a:off x="707666" y="543008"/>
                      <a:ext cx="834887" cy="0"/>
                    </a:xfrm>
                    <a:prstGeom prst="straightConnector1">
                      <a:avLst/>
                    </a:prstGeom>
                    <a:noFill/>
                    <a:ln w="38100" cap="flat" cmpd="sng" algn="ctr">
                      <a:solidFill>
                        <a:srgbClr val="0070C0"/>
                      </a:solidFill>
                      <a:prstDash val="solid"/>
                      <a:miter lim="800000"/>
                      <a:tailEnd type="triangle"/>
                    </a:ln>
                    <a:effectLst/>
                  </p:spPr>
                </p:cxnSp>
              </p:grpSp>
              <mc:AlternateContent xmlns:mc="http://schemas.openxmlformats.org/markup-compatibility/2006">
                <mc:Choice xmlns:a14="http://schemas.microsoft.com/office/drawing/2010/main" Requires="a14">
                  <p:sp>
                    <p:nvSpPr>
                      <p:cNvPr id="17" name="Zone de texte 413">
                        <a:extLst>
                          <a:ext uri="{FF2B5EF4-FFF2-40B4-BE49-F238E27FC236}">
                            <a16:creationId xmlns:a16="http://schemas.microsoft.com/office/drawing/2014/main" id="{8E608BF9-8BDF-A061-D43D-56E3E3E54F0E}"/>
                          </a:ext>
                        </a:extLst>
                      </p:cNvPr>
                      <p:cNvSpPr txBox="1"/>
                      <p:nvPr/>
                    </p:nvSpPr>
                    <p:spPr>
                      <a:xfrm>
                        <a:off x="496957" y="844495"/>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Zone de texte 413">
                        <a:extLst>
                          <a:ext uri="{FF2B5EF4-FFF2-40B4-BE49-F238E27FC236}">
                            <a16:creationId xmlns:a16="http://schemas.microsoft.com/office/drawing/2014/main" id="{8E608BF9-8BDF-A061-D43D-56E3E3E54F0E}"/>
                          </a:ext>
                        </a:extLst>
                      </p:cNvPr>
                      <p:cNvSpPr txBox="1">
                        <a:spLocks noRot="1" noChangeAspect="1" noMove="1" noResize="1" noEditPoints="1" noAdjustHandles="1" noChangeArrowheads="1" noChangeShapeType="1" noTextEdit="1"/>
                      </p:cNvSpPr>
                      <p:nvPr/>
                    </p:nvSpPr>
                    <p:spPr>
                      <a:xfrm>
                        <a:off x="496957" y="844495"/>
                        <a:ext cx="166609" cy="309147"/>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8" name="Zone de texte 414">
                        <a:extLst>
                          <a:ext uri="{FF2B5EF4-FFF2-40B4-BE49-F238E27FC236}">
                            <a16:creationId xmlns:a16="http://schemas.microsoft.com/office/drawing/2014/main" id="{78AD5710-3CD0-4AD8-E33C-6073F3CE08E2}"/>
                          </a:ext>
                        </a:extLst>
                      </p:cNvPr>
                      <p:cNvSpPr txBox="1"/>
                      <p:nvPr/>
                    </p:nvSpPr>
                    <p:spPr>
                      <a:xfrm>
                        <a:off x="516835" y="77194"/>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B05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B05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oMath>
                          </m:oMathPara>
                        </a14:m>
                        <a:endParaRPr kumimoji="0" lang="fr-FR"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Zone de texte 414">
                        <a:extLst>
                          <a:ext uri="{FF2B5EF4-FFF2-40B4-BE49-F238E27FC236}">
                            <a16:creationId xmlns:a16="http://schemas.microsoft.com/office/drawing/2014/main" id="{78AD5710-3CD0-4AD8-E33C-6073F3CE08E2}"/>
                          </a:ext>
                        </a:extLst>
                      </p:cNvPr>
                      <p:cNvSpPr txBox="1">
                        <a:spLocks noRot="1" noChangeAspect="1" noMove="1" noResize="1" noEditPoints="1" noAdjustHandles="1" noChangeArrowheads="1" noChangeShapeType="1" noTextEdit="1"/>
                      </p:cNvSpPr>
                      <p:nvPr/>
                    </p:nvSpPr>
                    <p:spPr>
                      <a:xfrm>
                        <a:off x="516835" y="77194"/>
                        <a:ext cx="166609" cy="309147"/>
                      </a:xfrm>
                      <a:prstGeom prst="rect">
                        <a:avLst/>
                      </a:prstGeom>
                      <a:blipFill>
                        <a:blip r:embed="rId3"/>
                        <a:stretch>
                          <a:fillRect/>
                        </a:stretch>
                      </a:blipFill>
                      <a:ln w="6350">
                        <a:noFill/>
                      </a:ln>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15" name="Zone de texte 415">
                      <a:extLst>
                        <a:ext uri="{FF2B5EF4-FFF2-40B4-BE49-F238E27FC236}">
                          <a16:creationId xmlns:a16="http://schemas.microsoft.com/office/drawing/2014/main" id="{6184D7A0-32C8-37B1-E42F-B66D15F5DF66}"/>
                        </a:ext>
                      </a:extLst>
                    </p:cNvPr>
                    <p:cNvSpPr txBox="1"/>
                    <p:nvPr/>
                  </p:nvSpPr>
                  <p:spPr>
                    <a:xfrm>
                      <a:off x="1256306" y="275977"/>
                      <a:ext cx="166609" cy="3091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a:ln>
                                      <a:noFill/>
                                    </a:ln>
                                    <a:solidFill>
                                      <a:srgbClr val="0070C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rgbClr val="0070C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oMath>
                        </m:oMathPara>
                      </a14:m>
                      <a:endParaRPr kumimoji="0" lang="fr-FR" sz="2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Zone de texte 415">
                      <a:extLst>
                        <a:ext uri="{FF2B5EF4-FFF2-40B4-BE49-F238E27FC236}">
                          <a16:creationId xmlns:a16="http://schemas.microsoft.com/office/drawing/2014/main" id="{6184D7A0-32C8-37B1-E42F-B66D15F5DF66}"/>
                        </a:ext>
                      </a:extLst>
                    </p:cNvPr>
                    <p:cNvSpPr txBox="1">
                      <a:spLocks noRot="1" noChangeAspect="1" noMove="1" noResize="1" noEditPoints="1" noAdjustHandles="1" noChangeArrowheads="1" noChangeShapeType="1" noTextEdit="1"/>
                    </p:cNvSpPr>
                    <p:nvPr/>
                  </p:nvSpPr>
                  <p:spPr>
                    <a:xfrm>
                      <a:off x="1256306" y="275977"/>
                      <a:ext cx="166609" cy="309147"/>
                    </a:xfrm>
                    <a:prstGeom prst="rect">
                      <a:avLst/>
                    </a:prstGeom>
                    <a:blipFill>
                      <a:blip r:embed="rId4"/>
                      <a:stretch>
                        <a:fillRect/>
                      </a:stretch>
                    </a:blipFill>
                    <a:ln w="6350">
                      <a:noFill/>
                    </a:ln>
                  </p:spPr>
                  <p:txBody>
                    <a:bodyPr/>
                    <a:lstStyle/>
                    <a:p>
                      <a:r>
                        <a:rPr lang="fr-FR">
                          <a:noFill/>
                        </a:rPr>
                        <a:t> </a:t>
                      </a:r>
                    </a:p>
                  </p:txBody>
                </p:sp>
              </mc:Fallback>
            </mc:AlternateContent>
          </p:grpSp>
          <p:sp>
            <p:nvSpPr>
              <p:cNvPr id="13" name="Zone de texte 418">
                <a:extLst>
                  <a:ext uri="{FF2B5EF4-FFF2-40B4-BE49-F238E27FC236}">
                    <a16:creationId xmlns:a16="http://schemas.microsoft.com/office/drawing/2014/main" id="{1FC6DD27-433A-F7A9-8F67-42C827D33A16}"/>
                  </a:ext>
                </a:extLst>
              </p:cNvPr>
              <p:cNvSpPr txBox="1"/>
              <p:nvPr/>
            </p:nvSpPr>
            <p:spPr>
              <a:xfrm>
                <a:off x="500932" y="427052"/>
                <a:ext cx="166978" cy="2107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400" b="1" i="0" u="none" strike="noStrike" kern="0" cap="none" spc="0" normalizeH="0" baseline="0" noProof="0" dirty="0">
                    <a:ln>
                      <a:noFill/>
                    </a:ln>
                    <a:effectLst/>
                    <a:uLnTx/>
                    <a:uFillTx/>
                    <a:latin typeface="Comic Sans MS" panose="030F0702030302020204" pitchFamily="66" charset="0"/>
                    <a:ea typeface="Calibri" panose="020F0502020204030204" pitchFamily="34" charset="0"/>
                    <a:cs typeface="Times New Roman" panose="02020603050405020304" pitchFamily="18" charset="0"/>
                  </a:rPr>
                  <a:t>G</a:t>
                </a:r>
                <a:endParaRPr kumimoji="0" lang="fr-FR" sz="2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1" name="Zone de texte 701">
                  <a:extLst>
                    <a:ext uri="{FF2B5EF4-FFF2-40B4-BE49-F238E27FC236}">
                      <a16:creationId xmlns:a16="http://schemas.microsoft.com/office/drawing/2014/main" id="{32E95E05-DC3D-A0AC-12EE-23B55252B4C0}"/>
                    </a:ext>
                  </a:extLst>
                </p:cNvPr>
                <p:cNvSpPr txBox="1"/>
                <p:nvPr/>
              </p:nvSpPr>
              <p:spPr>
                <a:xfrm>
                  <a:off x="1085222" y="810985"/>
                  <a:ext cx="1220875" cy="3090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fr-FR" sz="2400" b="1" i="1" u="none" strike="noStrike" kern="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kumimoji="0" lang="fr-FR" sz="2400" b="1"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fr-FR" sz="2400" b="1" i="0" u="none" strike="noStrike" kern="0" cap="none" spc="0" normalizeH="0" baseline="0" noProof="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m:t>O</m:t>
                            </m:r>
                          </m:e>
                        </m:acc>
                      </m:oMath>
                    </m:oMathPara>
                  </a14:m>
                  <a:endParaRPr kumimoji="0" lang="fr-FR" sz="2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Zone de texte 701">
                  <a:extLst>
                    <a:ext uri="{FF2B5EF4-FFF2-40B4-BE49-F238E27FC236}">
                      <a16:creationId xmlns:a16="http://schemas.microsoft.com/office/drawing/2014/main" id="{32E95E05-DC3D-A0AC-12EE-23B55252B4C0}"/>
                    </a:ext>
                  </a:extLst>
                </p:cNvPr>
                <p:cNvSpPr txBox="1">
                  <a:spLocks noRot="1" noChangeAspect="1" noMove="1" noResize="1" noEditPoints="1" noAdjustHandles="1" noChangeArrowheads="1" noChangeShapeType="1" noTextEdit="1"/>
                </p:cNvSpPr>
                <p:nvPr/>
              </p:nvSpPr>
              <p:spPr>
                <a:xfrm>
                  <a:off x="1085222" y="810985"/>
                  <a:ext cx="1220875" cy="309054"/>
                </a:xfrm>
                <a:prstGeom prst="rect">
                  <a:avLst/>
                </a:prstGeom>
                <a:blipFill>
                  <a:blip r:embed="rId5"/>
                  <a:stretch>
                    <a:fillRect/>
                  </a:stretch>
                </a:blipFill>
                <a:ln w="6350">
                  <a:noFill/>
                </a:ln>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47" name="ZoneTexte 46">
                <a:extLst>
                  <a:ext uri="{FF2B5EF4-FFF2-40B4-BE49-F238E27FC236}">
                    <a16:creationId xmlns:a16="http://schemas.microsoft.com/office/drawing/2014/main" id="{6C48E311-54E1-38B5-7BCE-B7DA856CD095}"/>
                  </a:ext>
                </a:extLst>
              </p:cNvPr>
              <p:cNvSpPr txBox="1"/>
              <p:nvPr/>
            </p:nvSpPr>
            <p:spPr>
              <a:xfrm>
                <a:off x="15262" y="0"/>
                <a:ext cx="12176738" cy="400205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une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exercée sur cet objet, alors la somme des forces n'est plus nulle, et l'objet est mis en mouvement.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des frottements existent entre l'objet et le support, alors il faut que la valeur de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soit supérieure à la valeur de la force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pour mettre l'objet en mouvement.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égale à la force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alors l'objet sera immobile ou en mouvement rectiligne uniforme et on aura alors: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O</m:t>
                          </m:r>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7" name="ZoneTexte 46">
                <a:extLst>
                  <a:ext uri="{FF2B5EF4-FFF2-40B4-BE49-F238E27FC236}">
                    <a16:creationId xmlns:a16="http://schemas.microsoft.com/office/drawing/2014/main" id="{6C48E311-54E1-38B5-7BCE-B7DA856CD095}"/>
                  </a:ext>
                </a:extLst>
              </p:cNvPr>
              <p:cNvSpPr txBox="1">
                <a:spLocks noRot="1" noChangeAspect="1" noMove="1" noResize="1" noEditPoints="1" noAdjustHandles="1" noChangeArrowheads="1" noChangeShapeType="1" noTextEdit="1"/>
              </p:cNvSpPr>
              <p:nvPr/>
            </p:nvSpPr>
            <p:spPr>
              <a:xfrm>
                <a:off x="15262" y="0"/>
                <a:ext cx="12176738" cy="4002058"/>
              </a:xfrm>
              <a:prstGeom prst="rect">
                <a:avLst/>
              </a:prstGeom>
              <a:blipFill>
                <a:blip r:embed="rId6"/>
                <a:stretch>
                  <a:fillRect l="-801" r="-751"/>
                </a:stretch>
              </a:blipFill>
            </p:spPr>
            <p:txBody>
              <a:bodyPr/>
              <a:lstStyle/>
              <a:p>
                <a:r>
                  <a:rPr lang="fr-FR">
                    <a:noFill/>
                  </a:rPr>
                  <a:t> </a:t>
                </a:r>
              </a:p>
            </p:txBody>
          </p:sp>
        </mc:Fallback>
      </mc:AlternateContent>
    </p:spTree>
    <p:extLst>
      <p:ext uri="{BB962C8B-B14F-4D97-AF65-F5344CB8AC3E}">
        <p14:creationId xmlns:p14="http://schemas.microsoft.com/office/powerpoint/2010/main" val="319520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CBA2A-FBCC-92BB-DF15-924B5FAB9CF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E25F3D6-730D-17E4-6FAB-24F57D8148EC}"/>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1AE5B72-01CD-BA6D-978D-B0ED54C560BF}"/>
              </a:ext>
            </a:extLst>
          </p:cNvPr>
          <p:cNvSpPr txBox="1"/>
          <p:nvPr/>
        </p:nvSpPr>
        <p:spPr>
          <a:xfrm>
            <a:off x="0" y="0"/>
            <a:ext cx="12192000"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Modification de la direction du mouvement et du vecteur vitesse</a:t>
            </a:r>
            <a:endParaRPr lang="fr-FR" sz="2800" dirty="0"/>
          </a:p>
        </p:txBody>
      </p:sp>
      <p:grpSp>
        <p:nvGrpSpPr>
          <p:cNvPr id="6" name="Groupe 5">
            <a:extLst>
              <a:ext uri="{FF2B5EF4-FFF2-40B4-BE49-F238E27FC236}">
                <a16:creationId xmlns:a16="http://schemas.microsoft.com/office/drawing/2014/main" id="{1AD53074-7901-D0DB-FCD0-DB7B6F2D080C}"/>
              </a:ext>
            </a:extLst>
          </p:cNvPr>
          <p:cNvGrpSpPr/>
          <p:nvPr/>
        </p:nvGrpSpPr>
        <p:grpSpPr>
          <a:xfrm>
            <a:off x="2513387" y="2872158"/>
            <a:ext cx="7165226" cy="3725287"/>
            <a:chOff x="0" y="59635"/>
            <a:chExt cx="2874396" cy="1494790"/>
          </a:xfrm>
        </p:grpSpPr>
        <p:grpSp>
          <p:nvGrpSpPr>
            <p:cNvPr id="7" name="Groupe 6">
              <a:extLst>
                <a:ext uri="{FF2B5EF4-FFF2-40B4-BE49-F238E27FC236}">
                  <a16:creationId xmlns:a16="http://schemas.microsoft.com/office/drawing/2014/main" id="{EECB8E46-F979-BB21-D5FB-FBA878B1D420}"/>
                </a:ext>
              </a:extLst>
            </p:cNvPr>
            <p:cNvGrpSpPr/>
            <p:nvPr/>
          </p:nvGrpSpPr>
          <p:grpSpPr>
            <a:xfrm>
              <a:off x="0" y="59635"/>
              <a:ext cx="2849245" cy="1494790"/>
              <a:chOff x="0" y="0"/>
              <a:chExt cx="2849245" cy="1494790"/>
            </a:xfrm>
          </p:grpSpPr>
          <p:grpSp>
            <p:nvGrpSpPr>
              <p:cNvPr id="18" name="Groupe 17">
                <a:extLst>
                  <a:ext uri="{FF2B5EF4-FFF2-40B4-BE49-F238E27FC236}">
                    <a16:creationId xmlns:a16="http://schemas.microsoft.com/office/drawing/2014/main" id="{3F188A61-431E-0B48-97BB-FEE800CDBEB7}"/>
                  </a:ext>
                </a:extLst>
              </p:cNvPr>
              <p:cNvGrpSpPr/>
              <p:nvPr/>
            </p:nvGrpSpPr>
            <p:grpSpPr>
              <a:xfrm>
                <a:off x="0" y="0"/>
                <a:ext cx="2849245" cy="1494790"/>
                <a:chOff x="0" y="0"/>
                <a:chExt cx="2849245" cy="1494790"/>
              </a:xfrm>
            </p:grpSpPr>
            <p:pic>
              <p:nvPicPr>
                <p:cNvPr id="20" name="Image 19" descr="Une image contenant texte&#10;&#10;Description générée automatiquement">
                  <a:extLst>
                    <a:ext uri="{FF2B5EF4-FFF2-40B4-BE49-F238E27FC236}">
                      <a16:creationId xmlns:a16="http://schemas.microsoft.com/office/drawing/2014/main" id="{FA060599-B800-233B-8DFD-947D4B913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49245" cy="1494790"/>
                </a:xfrm>
                <a:prstGeom prst="rect">
                  <a:avLst/>
                </a:prstGeom>
              </p:spPr>
            </p:pic>
            <p:grpSp>
              <p:nvGrpSpPr>
                <p:cNvPr id="21" name="Groupe 20">
                  <a:extLst>
                    <a:ext uri="{FF2B5EF4-FFF2-40B4-BE49-F238E27FC236}">
                      <a16:creationId xmlns:a16="http://schemas.microsoft.com/office/drawing/2014/main" id="{49EDFD01-555C-1C74-C708-A234602BCE94}"/>
                    </a:ext>
                  </a:extLst>
                </p:cNvPr>
                <p:cNvGrpSpPr/>
                <p:nvPr/>
              </p:nvGrpSpPr>
              <p:grpSpPr>
                <a:xfrm>
                  <a:off x="966083" y="15903"/>
                  <a:ext cx="1244379" cy="654399"/>
                  <a:chOff x="0" y="0"/>
                  <a:chExt cx="1244379" cy="654399"/>
                </a:xfrm>
              </p:grpSpPr>
              <p:cxnSp>
                <p:nvCxnSpPr>
                  <p:cNvPr id="22" name="Connecteur droit avec flèche 21">
                    <a:extLst>
                      <a:ext uri="{FF2B5EF4-FFF2-40B4-BE49-F238E27FC236}">
                        <a16:creationId xmlns:a16="http://schemas.microsoft.com/office/drawing/2014/main" id="{1CD2C2CA-1D92-40BE-4013-60C3C93D6512}"/>
                      </a:ext>
                    </a:extLst>
                  </p:cNvPr>
                  <p:cNvCxnSpPr/>
                  <p:nvPr/>
                </p:nvCxnSpPr>
                <p:spPr>
                  <a:xfrm>
                    <a:off x="433346" y="143123"/>
                    <a:ext cx="119270" cy="32997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3EF4402-652E-90F5-9233-11D58E1D6EA0}"/>
                      </a:ext>
                    </a:extLst>
                  </p:cNvPr>
                  <p:cNvCxnSpPr/>
                  <p:nvPr/>
                </p:nvCxnSpPr>
                <p:spPr>
                  <a:xfrm flipH="1">
                    <a:off x="594692" y="246490"/>
                    <a:ext cx="250080" cy="2266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D1A5E02-3B26-4C76-5972-DE2CDB5C753B}"/>
                      </a:ext>
                    </a:extLst>
                  </p:cNvPr>
                  <p:cNvCxnSpPr/>
                  <p:nvPr/>
                </p:nvCxnSpPr>
                <p:spPr>
                  <a:xfrm>
                    <a:off x="0" y="123245"/>
                    <a:ext cx="169545" cy="15107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A7F4980-6263-2374-B6E5-0A71E954A302}"/>
                      </a:ext>
                    </a:extLst>
                  </p:cNvPr>
                  <p:cNvCxnSpPr/>
                  <p:nvPr/>
                </p:nvCxnSpPr>
                <p:spPr>
                  <a:xfrm flipH="1" flipV="1">
                    <a:off x="945377" y="474593"/>
                    <a:ext cx="212366" cy="457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564ED222-EB95-A4C1-4B84-630DDCC21C91}"/>
                      </a:ext>
                    </a:extLst>
                  </p:cNvPr>
                  <p:cNvGrpSpPr/>
                  <p:nvPr/>
                </p:nvGrpSpPr>
                <p:grpSpPr>
                  <a:xfrm>
                    <a:off x="36383" y="0"/>
                    <a:ext cx="1207996" cy="654399"/>
                    <a:chOff x="-74936" y="0"/>
                    <a:chExt cx="1207996" cy="654399"/>
                  </a:xfrm>
                </p:grpSpPr>
                <mc:AlternateContent xmlns:mc="http://schemas.openxmlformats.org/markup-compatibility/2006">
                  <mc:Choice xmlns:a14="http://schemas.microsoft.com/office/drawing/2010/main" Requires="a14">
                    <p:sp>
                      <p:nvSpPr>
                        <p:cNvPr id="27" name="Zone de texte 660">
                          <a:extLst>
                            <a:ext uri="{FF2B5EF4-FFF2-40B4-BE49-F238E27FC236}">
                              <a16:creationId xmlns:a16="http://schemas.microsoft.com/office/drawing/2014/main" id="{DD972BC5-F1DD-D02F-D5A5-24FDCF231275}"/>
                            </a:ext>
                          </a:extLst>
                        </p:cNvPr>
                        <p:cNvSpPr txBox="1"/>
                        <p:nvPr/>
                      </p:nvSpPr>
                      <p:spPr>
                        <a:xfrm>
                          <a:off x="-74936" y="0"/>
                          <a:ext cx="246491" cy="25444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3</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Zone de texte 660">
                          <a:extLst>
                            <a:ext uri="{FF2B5EF4-FFF2-40B4-BE49-F238E27FC236}">
                              <a16:creationId xmlns:a16="http://schemas.microsoft.com/office/drawing/2014/main" id="{DD972BC5-F1DD-D02F-D5A5-24FDCF231275}"/>
                            </a:ext>
                          </a:extLst>
                        </p:cNvPr>
                        <p:cNvSpPr txBox="1">
                          <a:spLocks noRot="1" noChangeAspect="1" noMove="1" noResize="1" noEditPoints="1" noAdjustHandles="1" noChangeArrowheads="1" noChangeShapeType="1" noTextEdit="1"/>
                        </p:cNvSpPr>
                        <p:nvPr/>
                      </p:nvSpPr>
                      <p:spPr>
                        <a:xfrm>
                          <a:off x="-74936" y="0"/>
                          <a:ext cx="246491" cy="254442"/>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8" name="Zone de texte 661">
                          <a:extLst>
                            <a:ext uri="{FF2B5EF4-FFF2-40B4-BE49-F238E27FC236}">
                              <a16:creationId xmlns:a16="http://schemas.microsoft.com/office/drawing/2014/main" id="{00399BD8-CEFC-CF43-8164-58C64763CEA2}"/>
                            </a:ext>
                          </a:extLst>
                        </p:cNvPr>
                        <p:cNvSpPr txBox="1"/>
                        <p:nvPr/>
                      </p:nvSpPr>
                      <p:spPr>
                        <a:xfrm>
                          <a:off x="330327" y="107342"/>
                          <a:ext cx="254442" cy="2584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4</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8" name="Zone de texte 661">
                          <a:extLst>
                            <a:ext uri="{FF2B5EF4-FFF2-40B4-BE49-F238E27FC236}">
                              <a16:creationId xmlns:a16="http://schemas.microsoft.com/office/drawing/2014/main" id="{00399BD8-CEFC-CF43-8164-58C64763CEA2}"/>
                            </a:ext>
                          </a:extLst>
                        </p:cNvPr>
                        <p:cNvSpPr txBox="1">
                          <a:spLocks noRot="1" noChangeAspect="1" noMove="1" noResize="1" noEditPoints="1" noAdjustHandles="1" noChangeArrowheads="1" noChangeShapeType="1" noTextEdit="1"/>
                        </p:cNvSpPr>
                        <p:nvPr/>
                      </p:nvSpPr>
                      <p:spPr>
                        <a:xfrm>
                          <a:off x="330327" y="107342"/>
                          <a:ext cx="254442" cy="258417"/>
                        </a:xfrm>
                        <a:prstGeom prst="rect">
                          <a:avLst/>
                        </a:prstGeom>
                        <a:blipFill>
                          <a:blip r:embed="rId4"/>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9" name="Zone de texte 662">
                          <a:extLst>
                            <a:ext uri="{FF2B5EF4-FFF2-40B4-BE49-F238E27FC236}">
                              <a16:creationId xmlns:a16="http://schemas.microsoft.com/office/drawing/2014/main" id="{10D9A63B-4B89-65D3-EA23-9F9A828CD86D}"/>
                            </a:ext>
                          </a:extLst>
                        </p:cNvPr>
                        <p:cNvSpPr txBox="1"/>
                        <p:nvPr/>
                      </p:nvSpPr>
                      <p:spPr>
                        <a:xfrm>
                          <a:off x="552866" y="345789"/>
                          <a:ext cx="254441" cy="30861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5</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9" name="Zone de texte 662">
                          <a:extLst>
                            <a:ext uri="{FF2B5EF4-FFF2-40B4-BE49-F238E27FC236}">
                              <a16:creationId xmlns:a16="http://schemas.microsoft.com/office/drawing/2014/main" id="{10D9A63B-4B89-65D3-EA23-9F9A828CD86D}"/>
                            </a:ext>
                          </a:extLst>
                        </p:cNvPr>
                        <p:cNvSpPr txBox="1">
                          <a:spLocks noRot="1" noChangeAspect="1" noMove="1" noResize="1" noEditPoints="1" noAdjustHandles="1" noChangeArrowheads="1" noChangeShapeType="1" noTextEdit="1"/>
                        </p:cNvSpPr>
                        <p:nvPr/>
                      </p:nvSpPr>
                      <p:spPr>
                        <a:xfrm>
                          <a:off x="552866" y="345789"/>
                          <a:ext cx="254441" cy="308610"/>
                        </a:xfrm>
                        <a:prstGeom prst="rect">
                          <a:avLst/>
                        </a:prstGeom>
                        <a:blipFill>
                          <a:blip r:embed="rId5"/>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0" name="Zone de texte 663">
                          <a:extLst>
                            <a:ext uri="{FF2B5EF4-FFF2-40B4-BE49-F238E27FC236}">
                              <a16:creationId xmlns:a16="http://schemas.microsoft.com/office/drawing/2014/main" id="{20921CED-2CB1-47BA-DEA4-57FD857C8AC2}"/>
                            </a:ext>
                          </a:extLst>
                        </p:cNvPr>
                        <p:cNvSpPr txBox="1"/>
                        <p:nvPr/>
                      </p:nvSpPr>
                      <p:spPr>
                        <a:xfrm>
                          <a:off x="878619" y="268345"/>
                          <a:ext cx="254441" cy="30861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6</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0" name="Zone de texte 663">
                          <a:extLst>
                            <a:ext uri="{FF2B5EF4-FFF2-40B4-BE49-F238E27FC236}">
                              <a16:creationId xmlns:a16="http://schemas.microsoft.com/office/drawing/2014/main" id="{20921CED-2CB1-47BA-DEA4-57FD857C8AC2}"/>
                            </a:ext>
                          </a:extLst>
                        </p:cNvPr>
                        <p:cNvSpPr txBox="1">
                          <a:spLocks noRot="1" noChangeAspect="1" noMove="1" noResize="1" noEditPoints="1" noAdjustHandles="1" noChangeArrowheads="1" noChangeShapeType="1" noTextEdit="1"/>
                        </p:cNvSpPr>
                        <p:nvPr/>
                      </p:nvSpPr>
                      <p:spPr>
                        <a:xfrm>
                          <a:off x="878619" y="268345"/>
                          <a:ext cx="254441" cy="308610"/>
                        </a:xfrm>
                        <a:prstGeom prst="rect">
                          <a:avLst/>
                        </a:prstGeom>
                        <a:blipFill>
                          <a:blip r:embed="rId6"/>
                          <a:stretch>
                            <a:fillRect/>
                          </a:stretch>
                        </a:blipFill>
                        <a:ln w="6350">
                          <a:noFill/>
                        </a:ln>
                      </p:spPr>
                      <p:txBody>
                        <a:bodyPr/>
                        <a:lstStyle/>
                        <a:p>
                          <a:r>
                            <a:rPr lang="fr-FR">
                              <a:noFill/>
                            </a:rPr>
                            <a:t> </a:t>
                          </a:r>
                        </a:p>
                      </p:txBody>
                    </p:sp>
                  </mc:Fallback>
                </mc:AlternateContent>
              </p:grpSp>
            </p:grpSp>
          </p:grpSp>
          <p:pic>
            <p:nvPicPr>
              <p:cNvPr id="19" name="Image 18" descr="Une image contenant texte&#10;&#10;Description générée automatiquement">
                <a:extLst>
                  <a:ext uri="{FF2B5EF4-FFF2-40B4-BE49-F238E27FC236}">
                    <a16:creationId xmlns:a16="http://schemas.microsoft.com/office/drawing/2014/main" id="{4D4845B4-ABCF-3767-57DF-44A8710032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86" y="345882"/>
                <a:ext cx="1172210" cy="182245"/>
              </a:xfrm>
              <a:prstGeom prst="rect">
                <a:avLst/>
              </a:prstGeom>
            </p:spPr>
          </p:pic>
        </p:grpSp>
        <p:grpSp>
          <p:nvGrpSpPr>
            <p:cNvPr id="8" name="Groupe 7">
              <a:extLst>
                <a:ext uri="{FF2B5EF4-FFF2-40B4-BE49-F238E27FC236}">
                  <a16:creationId xmlns:a16="http://schemas.microsoft.com/office/drawing/2014/main" id="{B1B6B28A-068F-7DE0-02E3-DCEFA38DE44A}"/>
                </a:ext>
              </a:extLst>
            </p:cNvPr>
            <p:cNvGrpSpPr/>
            <p:nvPr/>
          </p:nvGrpSpPr>
          <p:grpSpPr>
            <a:xfrm>
              <a:off x="63610" y="111319"/>
              <a:ext cx="2810786" cy="1049572"/>
              <a:chOff x="0" y="111319"/>
              <a:chExt cx="2810786" cy="1049572"/>
            </a:xfrm>
          </p:grpSpPr>
          <p:sp>
            <p:nvSpPr>
              <p:cNvPr id="9" name="Zone de texte 670">
                <a:extLst>
                  <a:ext uri="{FF2B5EF4-FFF2-40B4-BE49-F238E27FC236}">
                    <a16:creationId xmlns:a16="http://schemas.microsoft.com/office/drawing/2014/main" id="{4AF8D402-EFBC-D69C-6C38-45AE4A57811F}"/>
                  </a:ext>
                </a:extLst>
              </p:cNvPr>
              <p:cNvSpPr txBox="1"/>
              <p:nvPr/>
            </p:nvSpPr>
            <p:spPr>
              <a:xfrm>
                <a:off x="0" y="242515"/>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671">
                <a:extLst>
                  <a:ext uri="{FF2B5EF4-FFF2-40B4-BE49-F238E27FC236}">
                    <a16:creationId xmlns:a16="http://schemas.microsoft.com/office/drawing/2014/main" id="{218F3C3D-A2A9-BF9C-F601-2EADE1CAE63C}"/>
                  </a:ext>
                </a:extLst>
              </p:cNvPr>
              <p:cNvSpPr txBox="1"/>
              <p:nvPr/>
            </p:nvSpPr>
            <p:spPr>
              <a:xfrm>
                <a:off x="834887" y="242515"/>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672">
                <a:extLst>
                  <a:ext uri="{FF2B5EF4-FFF2-40B4-BE49-F238E27FC236}">
                    <a16:creationId xmlns:a16="http://schemas.microsoft.com/office/drawing/2014/main" id="{A77CF555-F3F6-94E9-AB7C-B859CA7CCFAB}"/>
                  </a:ext>
                </a:extLst>
              </p:cNvPr>
              <p:cNvSpPr txBox="1"/>
              <p:nvPr/>
            </p:nvSpPr>
            <p:spPr>
              <a:xfrm>
                <a:off x="425395" y="254442"/>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673">
                <a:extLst>
                  <a:ext uri="{FF2B5EF4-FFF2-40B4-BE49-F238E27FC236}">
                    <a16:creationId xmlns:a16="http://schemas.microsoft.com/office/drawing/2014/main" id="{D51298CC-60A6-4A9F-5CD0-2785DD99E41E}"/>
                  </a:ext>
                </a:extLst>
              </p:cNvPr>
              <p:cNvSpPr txBox="1"/>
              <p:nvPr/>
            </p:nvSpPr>
            <p:spPr>
              <a:xfrm>
                <a:off x="1217185" y="258417"/>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4</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e 12">
                <a:extLst>
                  <a:ext uri="{FF2B5EF4-FFF2-40B4-BE49-F238E27FC236}">
                    <a16:creationId xmlns:a16="http://schemas.microsoft.com/office/drawing/2014/main" id="{9A2D080C-A0C7-46BA-B0BC-D886F6016D31}"/>
                  </a:ext>
                </a:extLst>
              </p:cNvPr>
              <p:cNvGrpSpPr/>
              <p:nvPr/>
            </p:nvGrpSpPr>
            <p:grpSpPr>
              <a:xfrm>
                <a:off x="1745312" y="111319"/>
                <a:ext cx="1065474" cy="1049572"/>
                <a:chOff x="0" y="0"/>
                <a:chExt cx="1065474" cy="1049572"/>
              </a:xfrm>
            </p:grpSpPr>
            <p:sp>
              <p:nvSpPr>
                <p:cNvPr id="14" name="Zone de texte 674">
                  <a:extLst>
                    <a:ext uri="{FF2B5EF4-FFF2-40B4-BE49-F238E27FC236}">
                      <a16:creationId xmlns:a16="http://schemas.microsoft.com/office/drawing/2014/main" id="{F8C76F52-6177-44D7-D548-AAEA80650966}"/>
                    </a:ext>
                  </a:extLst>
                </p:cNvPr>
                <p:cNvSpPr txBox="1"/>
                <p:nvPr/>
              </p:nvSpPr>
              <p:spPr>
                <a:xfrm>
                  <a:off x="333954" y="27432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6</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675">
                  <a:extLst>
                    <a:ext uri="{FF2B5EF4-FFF2-40B4-BE49-F238E27FC236}">
                      <a16:creationId xmlns:a16="http://schemas.microsoft.com/office/drawing/2014/main" id="{E9B82F11-FBF1-7679-0686-BC9BB63AAE4C}"/>
                    </a:ext>
                  </a:extLst>
                </p:cNvPr>
                <p:cNvSpPr txBox="1"/>
                <p:nvPr/>
              </p:nvSpPr>
              <p:spPr>
                <a:xfrm>
                  <a:off x="600323" y="52081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7</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676">
                  <a:extLst>
                    <a:ext uri="{FF2B5EF4-FFF2-40B4-BE49-F238E27FC236}">
                      <a16:creationId xmlns:a16="http://schemas.microsoft.com/office/drawing/2014/main" id="{A54EF876-94C3-CF34-D11A-47964A3D4A46}"/>
                    </a:ext>
                  </a:extLst>
                </p:cNvPr>
                <p:cNvSpPr txBox="1"/>
                <p:nvPr/>
              </p:nvSpPr>
              <p:spPr>
                <a:xfrm>
                  <a:off x="0" y="0"/>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5</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677">
                  <a:extLst>
                    <a:ext uri="{FF2B5EF4-FFF2-40B4-BE49-F238E27FC236}">
                      <a16:creationId xmlns:a16="http://schemas.microsoft.com/office/drawing/2014/main" id="{EAB2705D-EB94-5ACA-FFFD-68F77F7E0625}"/>
                    </a:ext>
                  </a:extLst>
                </p:cNvPr>
                <p:cNvSpPr txBox="1"/>
                <p:nvPr/>
              </p:nvSpPr>
              <p:spPr>
                <a:xfrm>
                  <a:off x="914400" y="830911"/>
                  <a:ext cx="151074" cy="21866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2000" baseline="-250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8</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mc:AlternateContent xmlns:mc="http://schemas.openxmlformats.org/markup-compatibility/2006">
        <mc:Choice xmlns:a14="http://schemas.microsoft.com/office/drawing/2010/main" Requires="a14">
          <p:sp>
            <p:nvSpPr>
              <p:cNvPr id="33" name="ZoneTexte 32">
                <a:extLst>
                  <a:ext uri="{FF2B5EF4-FFF2-40B4-BE49-F238E27FC236}">
                    <a16:creationId xmlns:a16="http://schemas.microsoft.com/office/drawing/2014/main" id="{6C08FB06-48F6-C337-9147-480E0FCC085E}"/>
                  </a:ext>
                </a:extLst>
              </p:cNvPr>
              <p:cNvSpPr txBox="1"/>
              <p:nvPr/>
            </p:nvSpPr>
            <p:spPr>
              <a:xfrm>
                <a:off x="2990" y="806346"/>
                <a:ext cx="12189010" cy="181677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force appliquée à un corps peut modifier la direction de sons mouvement, donc changer le vecteur vitesse.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Suivant la position de la bille la direction, le sens et la valeur du vecteur force varie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3" name="ZoneTexte 32">
                <a:extLst>
                  <a:ext uri="{FF2B5EF4-FFF2-40B4-BE49-F238E27FC236}">
                    <a16:creationId xmlns:a16="http://schemas.microsoft.com/office/drawing/2014/main" id="{6C08FB06-48F6-C337-9147-480E0FCC085E}"/>
                  </a:ext>
                </a:extLst>
              </p:cNvPr>
              <p:cNvSpPr txBox="1">
                <a:spLocks noRot="1" noChangeAspect="1" noMove="1" noResize="1" noEditPoints="1" noAdjustHandles="1" noChangeArrowheads="1" noChangeShapeType="1" noTextEdit="1"/>
              </p:cNvSpPr>
              <p:nvPr/>
            </p:nvSpPr>
            <p:spPr>
              <a:xfrm>
                <a:off x="2990" y="806346"/>
                <a:ext cx="12189010" cy="1816779"/>
              </a:xfrm>
              <a:prstGeom prst="rect">
                <a:avLst/>
              </a:prstGeom>
              <a:blipFill>
                <a:blip r:embed="rId8"/>
                <a:stretch>
                  <a:fillRect l="-750" t="-2349" r="-750" b="-6711"/>
                </a:stretch>
              </a:blipFill>
            </p:spPr>
            <p:txBody>
              <a:bodyPr/>
              <a:lstStyle/>
              <a:p>
                <a:r>
                  <a:rPr lang="fr-FR">
                    <a:noFill/>
                  </a:rPr>
                  <a:t> </a:t>
                </a:r>
              </a:p>
            </p:txBody>
          </p:sp>
        </mc:Fallback>
      </mc:AlternateContent>
    </p:spTree>
    <p:extLst>
      <p:ext uri="{BB962C8B-B14F-4D97-AF65-F5344CB8AC3E}">
        <p14:creationId xmlns:p14="http://schemas.microsoft.com/office/powerpoint/2010/main" val="76061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4BBE-88ED-E347-84F5-C88DEE9A6A4F}"/>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1285F64-F033-A992-A7FC-AC67499570C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33DEEF7-ACF4-AC2D-8127-86ECCDD36FE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Influence de la masse du corps</a:t>
            </a:r>
            <a:endParaRPr lang="fr-FR" sz="3200" dirty="0"/>
          </a:p>
        </p:txBody>
      </p:sp>
      <p:grpSp>
        <p:nvGrpSpPr>
          <p:cNvPr id="4" name="Groupe 3">
            <a:extLst>
              <a:ext uri="{FF2B5EF4-FFF2-40B4-BE49-F238E27FC236}">
                <a16:creationId xmlns:a16="http://schemas.microsoft.com/office/drawing/2014/main" id="{AD01BA70-865B-B9B0-575B-29E962601C2C}"/>
              </a:ext>
            </a:extLst>
          </p:cNvPr>
          <p:cNvGrpSpPr/>
          <p:nvPr/>
        </p:nvGrpSpPr>
        <p:grpSpPr>
          <a:xfrm>
            <a:off x="1417321" y="4306529"/>
            <a:ext cx="9357358" cy="2275013"/>
            <a:chOff x="0" y="0"/>
            <a:chExt cx="2771140" cy="673735"/>
          </a:xfrm>
        </p:grpSpPr>
        <p:pic>
          <p:nvPicPr>
            <p:cNvPr id="5" name="Image 4" descr="Une image contenant transport&#10;&#10;Description générée automatiquement">
              <a:extLst>
                <a:ext uri="{FF2B5EF4-FFF2-40B4-BE49-F238E27FC236}">
                  <a16:creationId xmlns:a16="http://schemas.microsoft.com/office/drawing/2014/main" id="{06488955-50D8-D003-0780-191181B9E0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71140" cy="673735"/>
            </a:xfrm>
            <a:prstGeom prst="rect">
              <a:avLst/>
            </a:prstGeom>
            <a:noFill/>
            <a:ln>
              <a:noFill/>
            </a:ln>
          </p:spPr>
        </p:pic>
        <mc:AlternateContent xmlns:mc="http://schemas.openxmlformats.org/markup-compatibility/2006">
          <mc:Choice xmlns:a14="http://schemas.microsoft.com/office/drawing/2010/main" Requires="a14">
            <p:sp>
              <p:nvSpPr>
                <p:cNvPr id="6" name="Zone de texte 682">
                  <a:extLst>
                    <a:ext uri="{FF2B5EF4-FFF2-40B4-BE49-F238E27FC236}">
                      <a16:creationId xmlns:a16="http://schemas.microsoft.com/office/drawing/2014/main" id="{325E9BF6-333F-B7AC-BBA3-8CF911195D55}"/>
                    </a:ext>
                  </a:extLst>
                </p:cNvPr>
                <p:cNvSpPr txBox="1"/>
                <p:nvPr/>
              </p:nvSpPr>
              <p:spPr>
                <a:xfrm>
                  <a:off x="482321" y="150557"/>
                  <a:ext cx="256127" cy="2610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1</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Zone de texte 682">
                  <a:extLst>
                    <a:ext uri="{FF2B5EF4-FFF2-40B4-BE49-F238E27FC236}">
                      <a16:creationId xmlns:a16="http://schemas.microsoft.com/office/drawing/2014/main" id="{325E9BF6-333F-B7AC-BBA3-8CF911195D55}"/>
                    </a:ext>
                  </a:extLst>
                </p:cNvPr>
                <p:cNvSpPr txBox="1">
                  <a:spLocks noRot="1" noChangeAspect="1" noMove="1" noResize="1" noEditPoints="1" noAdjustHandles="1" noChangeArrowheads="1" noChangeShapeType="1" noTextEdit="1"/>
                </p:cNvSpPr>
                <p:nvPr/>
              </p:nvSpPr>
              <p:spPr>
                <a:xfrm>
                  <a:off x="482321" y="150557"/>
                  <a:ext cx="256127" cy="261068"/>
                </a:xfrm>
                <a:prstGeom prst="rect">
                  <a:avLst/>
                </a:prstGeom>
                <a:blipFill>
                  <a:blip r:embed="rId3"/>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 de texte 683">
                  <a:extLst>
                    <a:ext uri="{FF2B5EF4-FFF2-40B4-BE49-F238E27FC236}">
                      <a16:creationId xmlns:a16="http://schemas.microsoft.com/office/drawing/2014/main" id="{59791108-66EF-8599-E9C4-09F00C57E336}"/>
                    </a:ext>
                  </a:extLst>
                </p:cNvPr>
                <p:cNvSpPr txBox="1"/>
                <p:nvPr/>
              </p:nvSpPr>
              <p:spPr>
                <a:xfrm>
                  <a:off x="1627833" y="109563"/>
                  <a:ext cx="256127" cy="2610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2</m:t>
                                </m:r>
                              </m:sub>
                            </m:sSub>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 de texte 683">
                  <a:extLst>
                    <a:ext uri="{FF2B5EF4-FFF2-40B4-BE49-F238E27FC236}">
                      <a16:creationId xmlns:a16="http://schemas.microsoft.com/office/drawing/2014/main" id="{59791108-66EF-8599-E9C4-09F00C57E336}"/>
                    </a:ext>
                  </a:extLst>
                </p:cNvPr>
                <p:cNvSpPr txBox="1">
                  <a:spLocks noRot="1" noChangeAspect="1" noMove="1" noResize="1" noEditPoints="1" noAdjustHandles="1" noChangeArrowheads="1" noChangeShapeType="1" noTextEdit="1"/>
                </p:cNvSpPr>
                <p:nvPr/>
              </p:nvSpPr>
              <p:spPr>
                <a:xfrm>
                  <a:off x="1627833" y="109563"/>
                  <a:ext cx="256127" cy="261068"/>
                </a:xfrm>
                <a:prstGeom prst="rect">
                  <a:avLst/>
                </a:prstGeom>
                <a:blipFill>
                  <a:blip r:embed="rId4"/>
                  <a:stretch>
                    <a:fillRect/>
                  </a:stretch>
                </a:blipFill>
                <a:ln w="6350">
                  <a:noFill/>
                </a:ln>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D310F66F-5C81-F756-F7D8-DDCAC9C97C13}"/>
                  </a:ext>
                </a:extLst>
              </p:cNvPr>
              <p:cNvSpPr txBox="1"/>
              <p:nvPr/>
            </p:nvSpPr>
            <p:spPr>
              <a:xfrm>
                <a:off x="9834" y="571426"/>
                <a:ext cx="12182166" cy="331578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La force à exercer sur un objet pour modifier son mouvement dépend de sa masse. L’effet d’une force sur le mouvement d’un système dépend de la masse du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La masse d’un objet caractérise son inertie. Plus la masse d'un objet est élevée, plus il est difficile à modifier son mouvement.</a:t>
                </a: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Par exemple,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sub>
                        </m:sSub>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à exercer pour déplacer une poussette sur une certaine distance est plus faible que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sub>
                        </m:sSub>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à exercer sur une voiture pour parcourir la même distance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Texte 8">
                <a:extLst>
                  <a:ext uri="{FF2B5EF4-FFF2-40B4-BE49-F238E27FC236}">
                    <a16:creationId xmlns:a16="http://schemas.microsoft.com/office/drawing/2014/main" id="{D310F66F-5C81-F756-F7D8-DDCAC9C97C13}"/>
                  </a:ext>
                </a:extLst>
              </p:cNvPr>
              <p:cNvSpPr txBox="1">
                <a:spLocks noRot="1" noChangeAspect="1" noMove="1" noResize="1" noEditPoints="1" noAdjustHandles="1" noChangeArrowheads="1" noChangeShapeType="1" noTextEdit="1"/>
              </p:cNvSpPr>
              <p:nvPr/>
            </p:nvSpPr>
            <p:spPr>
              <a:xfrm>
                <a:off x="9834" y="571426"/>
                <a:ext cx="12182166" cy="3315780"/>
              </a:xfrm>
              <a:prstGeom prst="rect">
                <a:avLst/>
              </a:prstGeom>
              <a:blipFill>
                <a:blip r:embed="rId5"/>
                <a:stretch>
                  <a:fillRect l="-801" t="-1287" r="-751" b="-3309"/>
                </a:stretch>
              </a:blipFill>
            </p:spPr>
            <p:txBody>
              <a:bodyPr/>
              <a:lstStyle/>
              <a:p>
                <a:r>
                  <a:rPr lang="fr-FR">
                    <a:noFill/>
                  </a:rPr>
                  <a:t> </a:t>
                </a:r>
              </a:p>
            </p:txBody>
          </p:sp>
        </mc:Fallback>
      </mc:AlternateContent>
    </p:spTree>
    <p:extLst>
      <p:ext uri="{BB962C8B-B14F-4D97-AF65-F5344CB8AC3E}">
        <p14:creationId xmlns:p14="http://schemas.microsoft.com/office/powerpoint/2010/main" val="230069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88CA-0265-3729-0D1A-CC3E42AFABC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E745977-BFAD-E3E8-06BC-8857492F4C5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536CE30-C79D-E0A1-7CEC-D0CD95494F2D}"/>
              </a:ext>
            </a:extLst>
          </p:cNvPr>
          <p:cNvSpPr txBox="1"/>
          <p:nvPr/>
        </p:nvSpPr>
        <p:spPr>
          <a:xfrm>
            <a:off x="-1" y="0"/>
            <a:ext cx="12083845"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lois de Newton</a:t>
            </a:r>
            <a:endParaRPr lang="fr-FR" sz="3200" dirty="0"/>
          </a:p>
        </p:txBody>
      </p:sp>
      <p:pic>
        <p:nvPicPr>
          <p:cNvPr id="4" name="Image 3" descr="Une image contenant carte&#10;&#10;Description générée automatiquement">
            <a:extLst>
              <a:ext uri="{FF2B5EF4-FFF2-40B4-BE49-F238E27FC236}">
                <a16:creationId xmlns:a16="http://schemas.microsoft.com/office/drawing/2014/main" id="{2130FCA6-B789-304A-D5F2-1C4FE127C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828" y="1339688"/>
            <a:ext cx="5982511" cy="4215540"/>
          </a:xfrm>
          <a:prstGeom prst="rect">
            <a:avLst/>
          </a:prstGeom>
        </p:spPr>
      </p:pic>
      <p:sp>
        <p:nvSpPr>
          <p:cNvPr id="6" name="ZoneTexte 5">
            <a:extLst>
              <a:ext uri="{FF2B5EF4-FFF2-40B4-BE49-F238E27FC236}">
                <a16:creationId xmlns:a16="http://schemas.microsoft.com/office/drawing/2014/main" id="{B031686E-6966-82D2-BBB5-D8DE089FED47}"/>
              </a:ext>
            </a:extLst>
          </p:cNvPr>
          <p:cNvSpPr txBox="1"/>
          <p:nvPr/>
        </p:nvSpPr>
        <p:spPr>
          <a:xfrm>
            <a:off x="-14330" y="1114962"/>
            <a:ext cx="5968181" cy="462607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dans lequel les lois de Newton sont vérifiées est dit galiléen.</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l'étude de mouvement simples et de courtes durées, on supposera que les référentiels terrestre, géocentrique et héliocentrique peuvent être considérés comme étant galiléens.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Tous les référentiels en mouvement de translation rectiligne et uniforme par rapport à un référentiel Galiléen sont eux-mêmes Galiléens.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29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8AA0-045B-D2CF-8327-BBBEE5CB2D5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9AC339A-6373-1597-022D-25EA14BCD81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3BC7F4F-065A-5D87-01BB-19031612E58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Première loi de Newton - Principe d'inertie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5CB138F9-0890-2A8D-8EE4-FE6FDC0CF90B}"/>
                  </a:ext>
                </a:extLst>
              </p:cNvPr>
              <p:cNvSpPr txBox="1"/>
              <p:nvPr/>
            </p:nvSpPr>
            <p:spPr>
              <a:xfrm>
                <a:off x="0" y="783232"/>
                <a:ext cx="6096000" cy="5073055"/>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un système n'est soumis à aucune force (système isolé) ou si la somme des forces extérieures qui s'exercent sur lui est nulle (système pseudo-isolé), alors son centre d'inertie est immobile ou animé d'un mouvement rectiligne uniforme, et réciproquement: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0</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Cte</m:t>
                          </m:r>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5CB138F9-0890-2A8D-8EE4-FE6FDC0CF90B}"/>
                  </a:ext>
                </a:extLst>
              </p:cNvPr>
              <p:cNvSpPr txBox="1">
                <a:spLocks noRot="1" noChangeAspect="1" noMove="1" noResize="1" noEditPoints="1" noAdjustHandles="1" noChangeArrowheads="1" noChangeShapeType="1" noTextEdit="1"/>
              </p:cNvSpPr>
              <p:nvPr/>
            </p:nvSpPr>
            <p:spPr>
              <a:xfrm>
                <a:off x="0" y="783232"/>
                <a:ext cx="6096000" cy="5073055"/>
              </a:xfrm>
              <a:prstGeom prst="rect">
                <a:avLst/>
              </a:prstGeom>
              <a:blipFill>
                <a:blip r:embed="rId2"/>
                <a:stretch>
                  <a:fillRect l="-1500" t="-840" r="-1500"/>
                </a:stretch>
              </a:blipFill>
            </p:spPr>
            <p:txBody>
              <a:bodyPr/>
              <a:lstStyle/>
              <a:p>
                <a:r>
                  <a:rPr lang="fr-FR">
                    <a:noFill/>
                  </a:rPr>
                  <a:t> </a:t>
                </a:r>
              </a:p>
            </p:txBody>
          </p:sp>
        </mc:Fallback>
      </mc:AlternateContent>
      <p:grpSp>
        <p:nvGrpSpPr>
          <p:cNvPr id="6" name="Groupe 5">
            <a:extLst>
              <a:ext uri="{FF2B5EF4-FFF2-40B4-BE49-F238E27FC236}">
                <a16:creationId xmlns:a16="http://schemas.microsoft.com/office/drawing/2014/main" id="{1F6E5220-20D7-7624-3156-3EA00496D7E0}"/>
              </a:ext>
            </a:extLst>
          </p:cNvPr>
          <p:cNvGrpSpPr/>
          <p:nvPr/>
        </p:nvGrpSpPr>
        <p:grpSpPr>
          <a:xfrm>
            <a:off x="7128387" y="879618"/>
            <a:ext cx="4618231" cy="4865328"/>
            <a:chOff x="0" y="0"/>
            <a:chExt cx="1685790" cy="1775938"/>
          </a:xfrm>
        </p:grpSpPr>
        <p:sp>
          <p:nvSpPr>
            <p:cNvPr id="7" name="Rectangle à coins arrondis 275">
              <a:extLst>
                <a:ext uri="{FF2B5EF4-FFF2-40B4-BE49-F238E27FC236}">
                  <a16:creationId xmlns:a16="http://schemas.microsoft.com/office/drawing/2014/main" id="{F1201E27-E1A8-B2ED-B5C2-6039633670DE}"/>
                </a:ext>
              </a:extLst>
            </p:cNvPr>
            <p:cNvSpPr/>
            <p:nvPr/>
          </p:nvSpPr>
          <p:spPr>
            <a:xfrm>
              <a:off x="450700" y="654381"/>
              <a:ext cx="868680" cy="437557"/>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7">
              <a:extLst>
                <a:ext uri="{FF2B5EF4-FFF2-40B4-BE49-F238E27FC236}">
                  <a16:creationId xmlns:a16="http://schemas.microsoft.com/office/drawing/2014/main" id="{76F95D5A-C583-7670-4761-59D0A440C2D5}"/>
                </a:ext>
              </a:extLst>
            </p:cNvPr>
            <p:cNvCxnSpPr/>
            <p:nvPr/>
          </p:nvCxnSpPr>
          <p:spPr>
            <a:xfrm>
              <a:off x="0" y="1092079"/>
              <a:ext cx="1685790" cy="0"/>
            </a:xfrm>
            <a:prstGeom prst="line">
              <a:avLst/>
            </a:prstGeom>
            <a:noFill/>
            <a:ln w="38100" cap="flat" cmpd="sng" algn="ctr">
              <a:solidFill>
                <a:schemeClr val="tx1"/>
              </a:solidFill>
              <a:prstDash val="solid"/>
            </a:ln>
            <a:effectLst/>
          </p:spPr>
        </p:cxnSp>
        <p:cxnSp>
          <p:nvCxnSpPr>
            <p:cNvPr id="9" name="Connecteur droit avec flèche 8">
              <a:extLst>
                <a:ext uri="{FF2B5EF4-FFF2-40B4-BE49-F238E27FC236}">
                  <a16:creationId xmlns:a16="http://schemas.microsoft.com/office/drawing/2014/main" id="{E019C07B-317D-2A5A-7B2B-5505DB1A7746}"/>
                </a:ext>
              </a:extLst>
            </p:cNvPr>
            <p:cNvCxnSpPr/>
            <p:nvPr/>
          </p:nvCxnSpPr>
          <p:spPr>
            <a:xfrm>
              <a:off x="884064" y="871063"/>
              <a:ext cx="0" cy="904875"/>
            </a:xfrm>
            <a:prstGeom prst="straightConnector1">
              <a:avLst/>
            </a:prstGeom>
            <a:noFill/>
            <a:ln w="38100" cap="flat" cmpd="sng" algn="ctr">
              <a:solidFill>
                <a:srgbClr val="FF0000"/>
              </a:solidFill>
              <a:prstDash val="solid"/>
              <a:tailEnd type="arrow"/>
            </a:ln>
            <a:effectLst/>
          </p:spPr>
        </p:cxnSp>
        <p:cxnSp>
          <p:nvCxnSpPr>
            <p:cNvPr id="10" name="Connecteur droit avec flèche 9">
              <a:extLst>
                <a:ext uri="{FF2B5EF4-FFF2-40B4-BE49-F238E27FC236}">
                  <a16:creationId xmlns:a16="http://schemas.microsoft.com/office/drawing/2014/main" id="{F25773B9-6950-95BC-35C6-4F0F372475C2}"/>
                </a:ext>
              </a:extLst>
            </p:cNvPr>
            <p:cNvCxnSpPr/>
            <p:nvPr/>
          </p:nvCxnSpPr>
          <p:spPr>
            <a:xfrm flipV="1">
              <a:off x="884064" y="0"/>
              <a:ext cx="0" cy="870585"/>
            </a:xfrm>
            <a:prstGeom prst="straightConnector1">
              <a:avLst/>
            </a:prstGeom>
            <a:noFill/>
            <a:ln w="38100" cap="flat" cmpd="sng" algn="ctr">
              <a:solidFill>
                <a:srgbClr val="0070C0"/>
              </a:solidFill>
              <a:prstDash val="solid"/>
              <a:tailEnd type="arrow"/>
            </a:ln>
            <a:effectLst/>
          </p:spPr>
        </p:cxnSp>
        <p:sp>
          <p:nvSpPr>
            <p:cNvPr id="11" name="Ellipse 10">
              <a:extLst>
                <a:ext uri="{FF2B5EF4-FFF2-40B4-BE49-F238E27FC236}">
                  <a16:creationId xmlns:a16="http://schemas.microsoft.com/office/drawing/2014/main" id="{1FDE9115-8F4E-460E-1502-86EFE2C1F7E2}"/>
                </a:ext>
              </a:extLst>
            </p:cNvPr>
            <p:cNvSpPr/>
            <p:nvPr/>
          </p:nvSpPr>
          <p:spPr>
            <a:xfrm>
              <a:off x="845062" y="836394"/>
              <a:ext cx="72390" cy="7349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Zone de texte 102">
              <a:extLst>
                <a:ext uri="{FF2B5EF4-FFF2-40B4-BE49-F238E27FC236}">
                  <a16:creationId xmlns:a16="http://schemas.microsoft.com/office/drawing/2014/main" id="{D90254B1-D8B3-1018-9272-7B01853747A0}"/>
                </a:ext>
              </a:extLst>
            </p:cNvPr>
            <p:cNvSpPr txBox="1"/>
            <p:nvPr/>
          </p:nvSpPr>
          <p:spPr>
            <a:xfrm>
              <a:off x="957737" y="762722"/>
              <a:ext cx="21694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3" name="Zone de texte 103">
                  <a:extLst>
                    <a:ext uri="{FF2B5EF4-FFF2-40B4-BE49-F238E27FC236}">
                      <a16:creationId xmlns:a16="http://schemas.microsoft.com/office/drawing/2014/main" id="{A469624F-1F5E-E514-B7A2-0A8994BAA4ED}"/>
                    </a:ext>
                  </a:extLst>
                </p:cNvPr>
                <p:cNvSpPr txBox="1"/>
                <p:nvPr/>
              </p:nvSpPr>
              <p:spPr>
                <a:xfrm>
                  <a:off x="918734" y="1235090"/>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Zone de texte 103">
                  <a:extLst>
                    <a:ext uri="{FF2B5EF4-FFF2-40B4-BE49-F238E27FC236}">
                      <a16:creationId xmlns:a16="http://schemas.microsoft.com/office/drawing/2014/main" id="{A469624F-1F5E-E514-B7A2-0A8994BAA4ED}"/>
                    </a:ext>
                  </a:extLst>
                </p:cNvPr>
                <p:cNvSpPr txBox="1">
                  <a:spLocks noRot="1" noChangeAspect="1" noMove="1" noResize="1" noEditPoints="1" noAdjustHandles="1" noChangeArrowheads="1" noChangeShapeType="1" noTextEdit="1"/>
                </p:cNvSpPr>
                <p:nvPr/>
              </p:nvSpPr>
              <p:spPr>
                <a:xfrm>
                  <a:off x="918734" y="1235090"/>
                  <a:ext cx="216535" cy="217170"/>
                </a:xfrm>
                <a:prstGeom prst="rect">
                  <a:avLst/>
                </a:prstGeom>
                <a:blipFill>
                  <a:blip r:embed="rId3"/>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Zone de texte 104">
                  <a:extLst>
                    <a:ext uri="{FF2B5EF4-FFF2-40B4-BE49-F238E27FC236}">
                      <a16:creationId xmlns:a16="http://schemas.microsoft.com/office/drawing/2014/main" id="{C174F927-D2D0-D0CF-F077-3A0C3038B953}"/>
                    </a:ext>
                  </a:extLst>
                </p:cNvPr>
                <p:cNvSpPr txBox="1"/>
                <p:nvPr/>
              </p:nvSpPr>
              <p:spPr>
                <a:xfrm>
                  <a:off x="931735" y="294688"/>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R</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Zone de texte 104">
                  <a:extLst>
                    <a:ext uri="{FF2B5EF4-FFF2-40B4-BE49-F238E27FC236}">
                      <a16:creationId xmlns:a16="http://schemas.microsoft.com/office/drawing/2014/main" id="{C174F927-D2D0-D0CF-F077-3A0C3038B953}"/>
                    </a:ext>
                  </a:extLst>
                </p:cNvPr>
                <p:cNvSpPr txBox="1">
                  <a:spLocks noRot="1" noChangeAspect="1" noMove="1" noResize="1" noEditPoints="1" noAdjustHandles="1" noChangeArrowheads="1" noChangeShapeType="1" noTextEdit="1"/>
                </p:cNvSpPr>
                <p:nvPr/>
              </p:nvSpPr>
              <p:spPr>
                <a:xfrm>
                  <a:off x="931735" y="294688"/>
                  <a:ext cx="216535" cy="217170"/>
                </a:xfrm>
                <a:prstGeom prst="rect">
                  <a:avLst/>
                </a:prstGeom>
                <a:blipFill>
                  <a:blip r:embed="rId4"/>
                  <a:stretch>
                    <a:fillRect/>
                  </a:stretch>
                </a:blipFill>
                <a:ln w="6350">
                  <a:noFill/>
                </a:ln>
                <a:effectLst/>
              </p:spPr>
              <p:txBody>
                <a:bodyPr/>
                <a:lstStyle/>
                <a:p>
                  <a:r>
                    <a:rPr lang="fr-FR">
                      <a:noFill/>
                    </a:rPr>
                    <a:t> </a:t>
                  </a:r>
                </a:p>
              </p:txBody>
            </p:sp>
          </mc:Fallback>
        </mc:AlternateContent>
      </p:grpSp>
    </p:spTree>
    <p:extLst>
      <p:ext uri="{BB962C8B-B14F-4D97-AF65-F5344CB8AC3E}">
        <p14:creationId xmlns:p14="http://schemas.microsoft.com/office/powerpoint/2010/main" val="332236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AE21-CA4B-2E73-A58B-566943CB96A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FB942C7-785A-9D5F-5643-D5322B6C310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8E95533A-D622-A4B2-66A0-9F6702CC4E92}"/>
                  </a:ext>
                </a:extLst>
              </p:cNvPr>
              <p:cNvSpPr txBox="1"/>
              <p:nvPr/>
            </p:nvSpPr>
            <p:spPr>
              <a:xfrm>
                <a:off x="0" y="265472"/>
                <a:ext cx="12192000" cy="6212213"/>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 peut énoncer ce principe de multiples façons:</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la somme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des forces extérieures appliquées à un solide est nulle alors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centre d'inertie de ce solide ne varie pas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la somme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appliquées à un solide est nulle alors le centre d’inertie de ce solide est soit au repos, soit en mouvement rectiligne uniforme.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si 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centre d'inertie d'un solide ne varie pas alors la somme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appliquées au solide est nulle.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dans un référentiel Galiléen, le centre d’inertie d'un solide est soit au repos, soit en mouvement rectiligne uniforme, alors la somme vectorielle des forces extérieures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appliquées à ce solide est nulle.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ZoneTexte 2">
                <a:extLst>
                  <a:ext uri="{FF2B5EF4-FFF2-40B4-BE49-F238E27FC236}">
                    <a16:creationId xmlns:a16="http://schemas.microsoft.com/office/drawing/2014/main" id="{8E95533A-D622-A4B2-66A0-9F6702CC4E92}"/>
                  </a:ext>
                </a:extLst>
              </p:cNvPr>
              <p:cNvSpPr txBox="1">
                <a:spLocks noRot="1" noChangeAspect="1" noMove="1" noResize="1" noEditPoints="1" noAdjustHandles="1" noChangeArrowheads="1" noChangeShapeType="1" noTextEdit="1"/>
              </p:cNvSpPr>
              <p:nvPr/>
            </p:nvSpPr>
            <p:spPr>
              <a:xfrm>
                <a:off x="0" y="265472"/>
                <a:ext cx="12192000" cy="6212213"/>
              </a:xfrm>
              <a:prstGeom prst="rect">
                <a:avLst/>
              </a:prstGeom>
              <a:blipFill>
                <a:blip r:embed="rId2"/>
                <a:stretch>
                  <a:fillRect l="-750" t="-687" r="-750" b="-1276"/>
                </a:stretch>
              </a:blipFill>
            </p:spPr>
            <p:txBody>
              <a:bodyPr/>
              <a:lstStyle/>
              <a:p>
                <a:r>
                  <a:rPr lang="fr-FR">
                    <a:noFill/>
                  </a:rPr>
                  <a:t> </a:t>
                </a:r>
              </a:p>
            </p:txBody>
          </p:sp>
        </mc:Fallback>
      </mc:AlternateContent>
    </p:spTree>
    <p:extLst>
      <p:ext uri="{BB962C8B-B14F-4D97-AF65-F5344CB8AC3E}">
        <p14:creationId xmlns:p14="http://schemas.microsoft.com/office/powerpoint/2010/main" val="211226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586D-52D2-C0EC-C2ED-3029B4AB9DB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B573175-8B88-04D6-0562-A0081F0DE1F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7B7CD47A-6523-334C-1D4C-13805F22C693}"/>
                  </a:ext>
                </a:extLst>
              </p:cNvPr>
              <p:cNvSpPr txBox="1"/>
              <p:nvPr/>
            </p:nvSpPr>
            <p:spPr>
              <a:xfrm>
                <a:off x="0" y="137655"/>
                <a:ext cx="7531510" cy="6592061"/>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Considérons le mouvement du centre d'inertie d'un solide pseudo-isolé dans un référentiel Galiléen (le référentiel spatial solide Terre) et lançons sur une table à coussin d'air horizontale un palet autoporteur muni d'un éclateur axial.</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frottements étant nuls, les deux seules forces agissant sur le palet sont:</a:t>
                </a:r>
              </a:p>
              <a:p>
                <a:pPr marL="742950" lvl="1" indent="-285750">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(essentiellement action gravitationnelle de la Terre sur le mobile).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force de réaction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R</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(action verticale de la table sur le mobile).</a:t>
                </a:r>
              </a:p>
              <a:p>
                <a:pPr marL="742950" lvl="1" indent="-285750">
                  <a:buFont typeface="Arial" panose="020B0604020202020204" pitchFamily="34" charset="0"/>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l'absence de frottement, la somme des forces agissant sur le mobile est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R</m:t>
                          </m:r>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0</m:t>
                          </m:r>
                        </m:e>
                      </m:acc>
                    </m:oMath>
                  </m:oMathPara>
                </a14:m>
                <a:endParaRPr lang="fr-FR" sz="2800" dirty="0"/>
              </a:p>
            </p:txBody>
          </p:sp>
        </mc:Choice>
        <mc:Fallback>
          <p:sp>
            <p:nvSpPr>
              <p:cNvPr id="3" name="ZoneTexte 2">
                <a:extLst>
                  <a:ext uri="{FF2B5EF4-FFF2-40B4-BE49-F238E27FC236}">
                    <a16:creationId xmlns:a16="http://schemas.microsoft.com/office/drawing/2014/main" id="{7B7CD47A-6523-334C-1D4C-13805F22C693}"/>
                  </a:ext>
                </a:extLst>
              </p:cNvPr>
              <p:cNvSpPr txBox="1">
                <a:spLocks noRot="1" noChangeAspect="1" noMove="1" noResize="1" noEditPoints="1" noAdjustHandles="1" noChangeArrowheads="1" noChangeShapeType="1" noTextEdit="1"/>
              </p:cNvSpPr>
              <p:nvPr/>
            </p:nvSpPr>
            <p:spPr>
              <a:xfrm>
                <a:off x="0" y="137655"/>
                <a:ext cx="7531510" cy="6592061"/>
              </a:xfrm>
              <a:prstGeom prst="rect">
                <a:avLst/>
              </a:prstGeom>
              <a:blipFill>
                <a:blip r:embed="rId2"/>
                <a:stretch>
                  <a:fillRect l="-1215" t="-740" r="-1215"/>
                </a:stretch>
              </a:blipFill>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9F7FE092-6705-BDC8-C8B3-E8A7C3013A83}"/>
              </a:ext>
            </a:extLst>
          </p:cNvPr>
          <p:cNvGrpSpPr/>
          <p:nvPr/>
        </p:nvGrpSpPr>
        <p:grpSpPr>
          <a:xfrm>
            <a:off x="7443020" y="810792"/>
            <a:ext cx="4618231" cy="4865328"/>
            <a:chOff x="0" y="0"/>
            <a:chExt cx="1685790" cy="1775938"/>
          </a:xfrm>
        </p:grpSpPr>
        <p:sp>
          <p:nvSpPr>
            <p:cNvPr id="5" name="Rectangle à coins arrondis 275">
              <a:extLst>
                <a:ext uri="{FF2B5EF4-FFF2-40B4-BE49-F238E27FC236}">
                  <a16:creationId xmlns:a16="http://schemas.microsoft.com/office/drawing/2014/main" id="{ABF435A9-D911-E0FC-AF5F-BCF7FAEA2A2E}"/>
                </a:ext>
              </a:extLst>
            </p:cNvPr>
            <p:cNvSpPr/>
            <p:nvPr/>
          </p:nvSpPr>
          <p:spPr>
            <a:xfrm>
              <a:off x="450700" y="654381"/>
              <a:ext cx="868680" cy="437557"/>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6" name="Connecteur droit 5">
              <a:extLst>
                <a:ext uri="{FF2B5EF4-FFF2-40B4-BE49-F238E27FC236}">
                  <a16:creationId xmlns:a16="http://schemas.microsoft.com/office/drawing/2014/main" id="{51690284-3DDA-B608-6D5E-77EE8F1F7494}"/>
                </a:ext>
              </a:extLst>
            </p:cNvPr>
            <p:cNvCxnSpPr/>
            <p:nvPr/>
          </p:nvCxnSpPr>
          <p:spPr>
            <a:xfrm>
              <a:off x="0" y="1092079"/>
              <a:ext cx="1685790" cy="0"/>
            </a:xfrm>
            <a:prstGeom prst="line">
              <a:avLst/>
            </a:prstGeom>
            <a:noFill/>
            <a:ln w="38100" cap="flat" cmpd="sng" algn="ctr">
              <a:solidFill>
                <a:schemeClr val="tx1"/>
              </a:solidFill>
              <a:prstDash val="solid"/>
            </a:ln>
            <a:effectLst/>
          </p:spPr>
        </p:cxnSp>
        <p:cxnSp>
          <p:nvCxnSpPr>
            <p:cNvPr id="7" name="Connecteur droit avec flèche 6">
              <a:extLst>
                <a:ext uri="{FF2B5EF4-FFF2-40B4-BE49-F238E27FC236}">
                  <a16:creationId xmlns:a16="http://schemas.microsoft.com/office/drawing/2014/main" id="{5DE3FE53-306E-272F-392B-A65D0B970C1D}"/>
                </a:ext>
              </a:extLst>
            </p:cNvPr>
            <p:cNvCxnSpPr/>
            <p:nvPr/>
          </p:nvCxnSpPr>
          <p:spPr>
            <a:xfrm>
              <a:off x="884064" y="871063"/>
              <a:ext cx="0" cy="904875"/>
            </a:xfrm>
            <a:prstGeom prst="straightConnector1">
              <a:avLst/>
            </a:prstGeom>
            <a:noFill/>
            <a:ln w="38100" cap="flat" cmpd="sng" algn="ctr">
              <a:solidFill>
                <a:srgbClr val="FF0000"/>
              </a:solidFill>
              <a:prstDash val="solid"/>
              <a:tailEnd type="arrow"/>
            </a:ln>
            <a:effectLst/>
          </p:spPr>
        </p:cxnSp>
        <p:cxnSp>
          <p:nvCxnSpPr>
            <p:cNvPr id="8" name="Connecteur droit avec flèche 7">
              <a:extLst>
                <a:ext uri="{FF2B5EF4-FFF2-40B4-BE49-F238E27FC236}">
                  <a16:creationId xmlns:a16="http://schemas.microsoft.com/office/drawing/2014/main" id="{1DA2012B-A266-4634-BD93-544FFDF47DB6}"/>
                </a:ext>
              </a:extLst>
            </p:cNvPr>
            <p:cNvCxnSpPr/>
            <p:nvPr/>
          </p:nvCxnSpPr>
          <p:spPr>
            <a:xfrm flipV="1">
              <a:off x="884064" y="0"/>
              <a:ext cx="0" cy="870585"/>
            </a:xfrm>
            <a:prstGeom prst="straightConnector1">
              <a:avLst/>
            </a:prstGeom>
            <a:noFill/>
            <a:ln w="38100" cap="flat" cmpd="sng" algn="ctr">
              <a:solidFill>
                <a:srgbClr val="0070C0"/>
              </a:solidFill>
              <a:prstDash val="solid"/>
              <a:tailEnd type="arrow"/>
            </a:ln>
            <a:effectLst/>
          </p:spPr>
        </p:cxnSp>
        <p:sp>
          <p:nvSpPr>
            <p:cNvPr id="9" name="Ellipse 8">
              <a:extLst>
                <a:ext uri="{FF2B5EF4-FFF2-40B4-BE49-F238E27FC236}">
                  <a16:creationId xmlns:a16="http://schemas.microsoft.com/office/drawing/2014/main" id="{74354D3E-8B71-504E-18B0-2A8DA171601B}"/>
                </a:ext>
              </a:extLst>
            </p:cNvPr>
            <p:cNvSpPr/>
            <p:nvPr/>
          </p:nvSpPr>
          <p:spPr>
            <a:xfrm>
              <a:off x="845062" y="836394"/>
              <a:ext cx="72390" cy="7349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Zone de texte 102">
              <a:extLst>
                <a:ext uri="{FF2B5EF4-FFF2-40B4-BE49-F238E27FC236}">
                  <a16:creationId xmlns:a16="http://schemas.microsoft.com/office/drawing/2014/main" id="{603A1AF1-73DD-27AC-6CFA-9D3F61B877D9}"/>
                </a:ext>
              </a:extLst>
            </p:cNvPr>
            <p:cNvSpPr txBox="1"/>
            <p:nvPr/>
          </p:nvSpPr>
          <p:spPr>
            <a:xfrm>
              <a:off x="957737" y="762722"/>
              <a:ext cx="216941"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1" name="Zone de texte 103">
                  <a:extLst>
                    <a:ext uri="{FF2B5EF4-FFF2-40B4-BE49-F238E27FC236}">
                      <a16:creationId xmlns:a16="http://schemas.microsoft.com/office/drawing/2014/main" id="{47555BA3-31D5-9835-9EDD-A365026D589B}"/>
                    </a:ext>
                  </a:extLst>
                </p:cNvPr>
                <p:cNvSpPr txBox="1"/>
                <p:nvPr/>
              </p:nvSpPr>
              <p:spPr>
                <a:xfrm>
                  <a:off x="918734" y="1235090"/>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1" name="Zone de texte 103">
                  <a:extLst>
                    <a:ext uri="{FF2B5EF4-FFF2-40B4-BE49-F238E27FC236}">
                      <a16:creationId xmlns:a16="http://schemas.microsoft.com/office/drawing/2014/main" id="{47555BA3-31D5-9835-9EDD-A365026D589B}"/>
                    </a:ext>
                  </a:extLst>
                </p:cNvPr>
                <p:cNvSpPr txBox="1">
                  <a:spLocks noRot="1" noChangeAspect="1" noMove="1" noResize="1" noEditPoints="1" noAdjustHandles="1" noChangeArrowheads="1" noChangeShapeType="1" noTextEdit="1"/>
                </p:cNvSpPr>
                <p:nvPr/>
              </p:nvSpPr>
              <p:spPr>
                <a:xfrm>
                  <a:off x="918734" y="1235090"/>
                  <a:ext cx="216535" cy="217170"/>
                </a:xfrm>
                <a:prstGeom prst="rect">
                  <a:avLst/>
                </a:prstGeom>
                <a:blipFill>
                  <a:blip r:embed="rId3"/>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Zone de texte 104">
                  <a:extLst>
                    <a:ext uri="{FF2B5EF4-FFF2-40B4-BE49-F238E27FC236}">
                      <a16:creationId xmlns:a16="http://schemas.microsoft.com/office/drawing/2014/main" id="{F2C09DB0-FD0F-092A-7503-66B96C1C5DA0}"/>
                    </a:ext>
                  </a:extLst>
                </p:cNvPr>
                <p:cNvSpPr txBox="1"/>
                <p:nvPr/>
              </p:nvSpPr>
              <p:spPr>
                <a:xfrm>
                  <a:off x="931735" y="294688"/>
                  <a:ext cx="216535" cy="21717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R</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104">
                  <a:extLst>
                    <a:ext uri="{FF2B5EF4-FFF2-40B4-BE49-F238E27FC236}">
                      <a16:creationId xmlns:a16="http://schemas.microsoft.com/office/drawing/2014/main" id="{F2C09DB0-FD0F-092A-7503-66B96C1C5DA0}"/>
                    </a:ext>
                  </a:extLst>
                </p:cNvPr>
                <p:cNvSpPr txBox="1">
                  <a:spLocks noRot="1" noChangeAspect="1" noMove="1" noResize="1" noEditPoints="1" noAdjustHandles="1" noChangeArrowheads="1" noChangeShapeType="1" noTextEdit="1"/>
                </p:cNvSpPr>
                <p:nvPr/>
              </p:nvSpPr>
              <p:spPr>
                <a:xfrm>
                  <a:off x="931735" y="294688"/>
                  <a:ext cx="216535" cy="217170"/>
                </a:xfrm>
                <a:prstGeom prst="rect">
                  <a:avLst/>
                </a:prstGeom>
                <a:blipFill>
                  <a:blip r:embed="rId4"/>
                  <a:stretch>
                    <a:fillRect/>
                  </a:stretch>
                </a:blipFill>
                <a:ln w="6350">
                  <a:noFill/>
                </a:ln>
                <a:effectLst/>
              </p:spPr>
              <p:txBody>
                <a:bodyPr/>
                <a:lstStyle/>
                <a:p>
                  <a:r>
                    <a:rPr lang="fr-FR">
                      <a:noFill/>
                    </a:rPr>
                    <a:t> </a:t>
                  </a:r>
                </a:p>
              </p:txBody>
            </p:sp>
          </mc:Fallback>
        </mc:AlternateContent>
      </p:grpSp>
    </p:spTree>
    <p:extLst>
      <p:ext uri="{BB962C8B-B14F-4D97-AF65-F5344CB8AC3E}">
        <p14:creationId xmlns:p14="http://schemas.microsoft.com/office/powerpoint/2010/main" val="180681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4B5601B8-2E0E-5703-B931-E2927A688332}"/>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E473FC1-4E7A-C683-F877-0DFA852F9B8B}"/>
              </a:ext>
            </a:extLst>
          </p:cNvPr>
          <p:cNvSpPr txBox="1"/>
          <p:nvPr/>
        </p:nvSpPr>
        <p:spPr>
          <a:xfrm>
            <a:off x="0" y="689256"/>
            <a:ext cx="12192000" cy="404091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est un objet choisi arbitrairement et considéré comme immobile, par rapport auquel on étudie le mouvement d’un autre objet auquel on s’intéresse.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système mécanique est un objet dont on étudie le mouvement et les forces qu'il subit. Toutefois, la description de ce mouvement dépend du référentiel choisi.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référentiel est donc un solide par rapport auquel le physicien étudie le mouvement d'un objet. Il est déterminé par la donnée de quatre points non coplanaires. On doit associer à ce référentiel une horloge.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6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2C9E-8A98-BFC6-DFF7-D3D7C1AE50D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54BB025-6952-E820-D6BA-C72BB1287A2D}"/>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918FE93-F9F4-49BB-82EC-398EFF0627A5}"/>
              </a:ext>
            </a:extLst>
          </p:cNvPr>
          <p:cNvSpPr txBox="1"/>
          <p:nvPr/>
        </p:nvSpPr>
        <p:spPr>
          <a:xfrm>
            <a:off x="0" y="353962"/>
            <a:ext cx="12192000" cy="864339"/>
          </a:xfrm>
          <a:prstGeom prst="rect">
            <a:avLst/>
          </a:prstGeom>
          <a:noFill/>
        </p:spPr>
        <p:txBody>
          <a:bodyPr wrap="square">
            <a:spAutoFit/>
          </a:bodyPr>
          <a:lstStyle/>
          <a:p>
            <a:pPr algn="just">
              <a:lnSpc>
                <a:spcPct val="107000"/>
              </a:lnSpc>
              <a:spcAft>
                <a:spcPts val="800"/>
              </a:spcAft>
              <a:tabLst>
                <a:tab pos="180340" algn="l"/>
              </a:tabLs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L'éclateur laisse sur le papier une trace concrétisant la trajectoire du centre d'inertie, située juste au-dessus de l'éclateur.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258A381-3E0A-D1C7-F41B-DC58837C0776}"/>
              </a:ext>
            </a:extLst>
          </p:cNvPr>
          <p:cNvSpPr txBox="1"/>
          <p:nvPr/>
        </p:nvSpPr>
        <p:spPr>
          <a:xfrm>
            <a:off x="0" y="5415538"/>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distance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 = M(t)M(</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parcourue pendant des intervalles de temps </a:t>
            </a:r>
            <a:r>
              <a:rPr lang="fr-FR" sz="2400" b="1" dirty="0" err="1">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identiques reste constante: le mouvement est rectiligne uniforme.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a:extLst>
              <a:ext uri="{FF2B5EF4-FFF2-40B4-BE49-F238E27FC236}">
                <a16:creationId xmlns:a16="http://schemas.microsoft.com/office/drawing/2014/main" id="{D4BFF8A1-06AB-F013-83D2-34A373F837C5}"/>
              </a:ext>
            </a:extLst>
          </p:cNvPr>
          <p:cNvGrpSpPr/>
          <p:nvPr/>
        </p:nvGrpSpPr>
        <p:grpSpPr>
          <a:xfrm>
            <a:off x="1003309" y="1465005"/>
            <a:ext cx="10185381" cy="3549446"/>
            <a:chOff x="0" y="1"/>
            <a:chExt cx="3766204" cy="1312556"/>
          </a:xfrm>
        </p:grpSpPr>
        <p:grpSp>
          <p:nvGrpSpPr>
            <p:cNvPr id="7" name="Groupe 6">
              <a:extLst>
                <a:ext uri="{FF2B5EF4-FFF2-40B4-BE49-F238E27FC236}">
                  <a16:creationId xmlns:a16="http://schemas.microsoft.com/office/drawing/2014/main" id="{3FB849E9-D076-0E54-4614-ED3F1446844B}"/>
                </a:ext>
              </a:extLst>
            </p:cNvPr>
            <p:cNvGrpSpPr/>
            <p:nvPr/>
          </p:nvGrpSpPr>
          <p:grpSpPr>
            <a:xfrm>
              <a:off x="0" y="1"/>
              <a:ext cx="3766204" cy="1312556"/>
              <a:chOff x="0" y="1"/>
              <a:chExt cx="3766204" cy="1312556"/>
            </a:xfrm>
          </p:grpSpPr>
          <p:grpSp>
            <p:nvGrpSpPr>
              <p:cNvPr id="10" name="Groupe 9">
                <a:extLst>
                  <a:ext uri="{FF2B5EF4-FFF2-40B4-BE49-F238E27FC236}">
                    <a16:creationId xmlns:a16="http://schemas.microsoft.com/office/drawing/2014/main" id="{0D780B2A-172F-2739-3D84-B249A3340B80}"/>
                  </a:ext>
                </a:extLst>
              </p:cNvPr>
              <p:cNvGrpSpPr/>
              <p:nvPr/>
            </p:nvGrpSpPr>
            <p:grpSpPr>
              <a:xfrm>
                <a:off x="0" y="1"/>
                <a:ext cx="3766204" cy="1312556"/>
                <a:chOff x="0" y="1"/>
                <a:chExt cx="3766204" cy="1312556"/>
              </a:xfrm>
            </p:grpSpPr>
            <p:grpSp>
              <p:nvGrpSpPr>
                <p:cNvPr id="13" name="Groupe 12">
                  <a:extLst>
                    <a:ext uri="{FF2B5EF4-FFF2-40B4-BE49-F238E27FC236}">
                      <a16:creationId xmlns:a16="http://schemas.microsoft.com/office/drawing/2014/main" id="{7A2CF981-4766-82C2-9C4D-650CB517DE88}"/>
                    </a:ext>
                  </a:extLst>
                </p:cNvPr>
                <p:cNvGrpSpPr/>
                <p:nvPr/>
              </p:nvGrpSpPr>
              <p:grpSpPr>
                <a:xfrm>
                  <a:off x="0" y="1"/>
                  <a:ext cx="3766204" cy="1312556"/>
                  <a:chOff x="0" y="0"/>
                  <a:chExt cx="3766204" cy="1312715"/>
                </a:xfrm>
              </p:grpSpPr>
              <p:grpSp>
                <p:nvGrpSpPr>
                  <p:cNvPr id="20" name="Groupe 19">
                    <a:extLst>
                      <a:ext uri="{FF2B5EF4-FFF2-40B4-BE49-F238E27FC236}">
                        <a16:creationId xmlns:a16="http://schemas.microsoft.com/office/drawing/2014/main" id="{790FDE19-3531-4594-5A8E-F5E1B488EA3E}"/>
                      </a:ext>
                    </a:extLst>
                  </p:cNvPr>
                  <p:cNvGrpSpPr/>
                  <p:nvPr/>
                </p:nvGrpSpPr>
                <p:grpSpPr>
                  <a:xfrm>
                    <a:off x="0" y="1240325"/>
                    <a:ext cx="72390" cy="72390"/>
                    <a:chOff x="0" y="0"/>
                    <a:chExt cx="72390" cy="72390"/>
                  </a:xfrm>
                </p:grpSpPr>
                <p:cxnSp>
                  <p:nvCxnSpPr>
                    <p:cNvPr id="73" name="Connecteur droit 72">
                      <a:extLst>
                        <a:ext uri="{FF2B5EF4-FFF2-40B4-BE49-F238E27FC236}">
                          <a16:creationId xmlns:a16="http://schemas.microsoft.com/office/drawing/2014/main" id="{1A195596-D9E3-C404-41F8-3B2E710F47E2}"/>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4" name="Connecteur droit 73">
                      <a:extLst>
                        <a:ext uri="{FF2B5EF4-FFF2-40B4-BE49-F238E27FC236}">
                          <a16:creationId xmlns:a16="http://schemas.microsoft.com/office/drawing/2014/main" id="{1167C972-4B67-B836-3BD6-49C46772EDD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1" name="Groupe 20">
                    <a:extLst>
                      <a:ext uri="{FF2B5EF4-FFF2-40B4-BE49-F238E27FC236}">
                        <a16:creationId xmlns:a16="http://schemas.microsoft.com/office/drawing/2014/main" id="{17F5FC3B-7CCB-3E08-8827-DF721C1DA6CA}"/>
                      </a:ext>
                    </a:extLst>
                  </p:cNvPr>
                  <p:cNvGrpSpPr/>
                  <p:nvPr/>
                </p:nvGrpSpPr>
                <p:grpSpPr>
                  <a:xfrm>
                    <a:off x="226336" y="1167897"/>
                    <a:ext cx="72390" cy="72390"/>
                    <a:chOff x="0" y="0"/>
                    <a:chExt cx="72390" cy="72390"/>
                  </a:xfrm>
                </p:grpSpPr>
                <p:cxnSp>
                  <p:nvCxnSpPr>
                    <p:cNvPr id="71" name="Connecteur droit 70">
                      <a:extLst>
                        <a:ext uri="{FF2B5EF4-FFF2-40B4-BE49-F238E27FC236}">
                          <a16:creationId xmlns:a16="http://schemas.microsoft.com/office/drawing/2014/main" id="{9B570002-513E-43A3-5C8E-4A632E61B94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2" name="Connecteur droit 71">
                      <a:extLst>
                        <a:ext uri="{FF2B5EF4-FFF2-40B4-BE49-F238E27FC236}">
                          <a16:creationId xmlns:a16="http://schemas.microsoft.com/office/drawing/2014/main" id="{61C25CDD-7564-3BCE-AC51-B454C9EF23C1}"/>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2" name="Groupe 21">
                    <a:extLst>
                      <a:ext uri="{FF2B5EF4-FFF2-40B4-BE49-F238E27FC236}">
                        <a16:creationId xmlns:a16="http://schemas.microsoft.com/office/drawing/2014/main" id="{784453D3-012F-D3A6-274D-C5FB2089F690}"/>
                      </a:ext>
                    </a:extLst>
                  </p:cNvPr>
                  <p:cNvGrpSpPr/>
                  <p:nvPr/>
                </p:nvGrpSpPr>
                <p:grpSpPr>
                  <a:xfrm>
                    <a:off x="434566" y="1099996"/>
                    <a:ext cx="72390" cy="72390"/>
                    <a:chOff x="0" y="0"/>
                    <a:chExt cx="72390" cy="72390"/>
                  </a:xfrm>
                </p:grpSpPr>
                <p:cxnSp>
                  <p:nvCxnSpPr>
                    <p:cNvPr id="69" name="Connecteur droit 68">
                      <a:extLst>
                        <a:ext uri="{FF2B5EF4-FFF2-40B4-BE49-F238E27FC236}">
                          <a16:creationId xmlns:a16="http://schemas.microsoft.com/office/drawing/2014/main" id="{A9BECB14-9FC3-DB53-964A-BCE670959078}"/>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70" name="Connecteur droit 69">
                      <a:extLst>
                        <a:ext uri="{FF2B5EF4-FFF2-40B4-BE49-F238E27FC236}">
                          <a16:creationId xmlns:a16="http://schemas.microsoft.com/office/drawing/2014/main" id="{9EB936FD-EACC-BDDD-E22E-E893356A344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3" name="Groupe 22">
                    <a:extLst>
                      <a:ext uri="{FF2B5EF4-FFF2-40B4-BE49-F238E27FC236}">
                        <a16:creationId xmlns:a16="http://schemas.microsoft.com/office/drawing/2014/main" id="{239FD614-1AC8-0ECA-BD81-71FB9C80F114}"/>
                      </a:ext>
                    </a:extLst>
                  </p:cNvPr>
                  <p:cNvGrpSpPr/>
                  <p:nvPr/>
                </p:nvGrpSpPr>
                <p:grpSpPr>
                  <a:xfrm>
                    <a:off x="656376" y="1023042"/>
                    <a:ext cx="72390" cy="72390"/>
                    <a:chOff x="0" y="0"/>
                    <a:chExt cx="72390" cy="72390"/>
                  </a:xfrm>
                </p:grpSpPr>
                <p:cxnSp>
                  <p:nvCxnSpPr>
                    <p:cNvPr id="67" name="Connecteur droit 66">
                      <a:extLst>
                        <a:ext uri="{FF2B5EF4-FFF2-40B4-BE49-F238E27FC236}">
                          <a16:creationId xmlns:a16="http://schemas.microsoft.com/office/drawing/2014/main" id="{52AAA995-9491-BCB5-9191-9E342A842D0B}"/>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8" name="Connecteur droit 67">
                      <a:extLst>
                        <a:ext uri="{FF2B5EF4-FFF2-40B4-BE49-F238E27FC236}">
                          <a16:creationId xmlns:a16="http://schemas.microsoft.com/office/drawing/2014/main" id="{3211498C-4944-C6AB-02AF-44C50DD87243}"/>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4" name="Groupe 23">
                    <a:extLst>
                      <a:ext uri="{FF2B5EF4-FFF2-40B4-BE49-F238E27FC236}">
                        <a16:creationId xmlns:a16="http://schemas.microsoft.com/office/drawing/2014/main" id="{D9F345D6-0205-A815-7E5D-5158B8B96783}"/>
                      </a:ext>
                    </a:extLst>
                  </p:cNvPr>
                  <p:cNvGrpSpPr/>
                  <p:nvPr/>
                </p:nvGrpSpPr>
                <p:grpSpPr>
                  <a:xfrm>
                    <a:off x="869132" y="950614"/>
                    <a:ext cx="72390" cy="72390"/>
                    <a:chOff x="0" y="0"/>
                    <a:chExt cx="72390" cy="72390"/>
                  </a:xfrm>
                </p:grpSpPr>
                <p:cxnSp>
                  <p:nvCxnSpPr>
                    <p:cNvPr id="65" name="Connecteur droit 64">
                      <a:extLst>
                        <a:ext uri="{FF2B5EF4-FFF2-40B4-BE49-F238E27FC236}">
                          <a16:creationId xmlns:a16="http://schemas.microsoft.com/office/drawing/2014/main" id="{9F211B40-B317-DEE3-4340-F7EFBC6BEDFC}"/>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6" name="Connecteur droit 65">
                      <a:extLst>
                        <a:ext uri="{FF2B5EF4-FFF2-40B4-BE49-F238E27FC236}">
                          <a16:creationId xmlns:a16="http://schemas.microsoft.com/office/drawing/2014/main" id="{C6D23DF1-199C-0462-5FF0-D150E28B35D9}"/>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5" name="Groupe 24">
                    <a:extLst>
                      <a:ext uri="{FF2B5EF4-FFF2-40B4-BE49-F238E27FC236}">
                        <a16:creationId xmlns:a16="http://schemas.microsoft.com/office/drawing/2014/main" id="{97F536EA-FC34-1B0B-B6C0-E13CD754A274}"/>
                      </a:ext>
                    </a:extLst>
                  </p:cNvPr>
                  <p:cNvGrpSpPr/>
                  <p:nvPr/>
                </p:nvGrpSpPr>
                <p:grpSpPr>
                  <a:xfrm>
                    <a:off x="1086416" y="873659"/>
                    <a:ext cx="72390" cy="72390"/>
                    <a:chOff x="0" y="0"/>
                    <a:chExt cx="72390" cy="72390"/>
                  </a:xfrm>
                </p:grpSpPr>
                <p:cxnSp>
                  <p:nvCxnSpPr>
                    <p:cNvPr id="63" name="Connecteur droit 62">
                      <a:extLst>
                        <a:ext uri="{FF2B5EF4-FFF2-40B4-BE49-F238E27FC236}">
                          <a16:creationId xmlns:a16="http://schemas.microsoft.com/office/drawing/2014/main" id="{CE023D5A-4A9F-4D9F-110E-39EF6EECDB4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4" name="Connecteur droit 63">
                      <a:extLst>
                        <a:ext uri="{FF2B5EF4-FFF2-40B4-BE49-F238E27FC236}">
                          <a16:creationId xmlns:a16="http://schemas.microsoft.com/office/drawing/2014/main" id="{1065E02C-3220-D6C5-4B41-526B607B721A}"/>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6" name="Groupe 25">
                    <a:extLst>
                      <a:ext uri="{FF2B5EF4-FFF2-40B4-BE49-F238E27FC236}">
                        <a16:creationId xmlns:a16="http://schemas.microsoft.com/office/drawing/2014/main" id="{4E76D8D5-D4A3-21E2-D2E4-CD835129A26E}"/>
                      </a:ext>
                    </a:extLst>
                  </p:cNvPr>
                  <p:cNvGrpSpPr/>
                  <p:nvPr/>
                </p:nvGrpSpPr>
                <p:grpSpPr>
                  <a:xfrm>
                    <a:off x="1303699" y="805758"/>
                    <a:ext cx="72390" cy="72390"/>
                    <a:chOff x="0" y="0"/>
                    <a:chExt cx="72390" cy="72390"/>
                  </a:xfrm>
                </p:grpSpPr>
                <p:cxnSp>
                  <p:nvCxnSpPr>
                    <p:cNvPr id="61" name="Connecteur droit 60">
                      <a:extLst>
                        <a:ext uri="{FF2B5EF4-FFF2-40B4-BE49-F238E27FC236}">
                          <a16:creationId xmlns:a16="http://schemas.microsoft.com/office/drawing/2014/main" id="{544DE927-4E8E-2C9D-185A-1A9F3E5E78B7}"/>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2" name="Connecteur droit 61">
                      <a:extLst>
                        <a:ext uri="{FF2B5EF4-FFF2-40B4-BE49-F238E27FC236}">
                          <a16:creationId xmlns:a16="http://schemas.microsoft.com/office/drawing/2014/main" id="{8ABB9CA5-4693-0226-05F6-DF97A9A000A0}"/>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7" name="Groupe 26">
                    <a:extLst>
                      <a:ext uri="{FF2B5EF4-FFF2-40B4-BE49-F238E27FC236}">
                        <a16:creationId xmlns:a16="http://schemas.microsoft.com/office/drawing/2014/main" id="{D6EAF43A-1538-690C-3EBE-BDB15ED83475}"/>
                      </a:ext>
                    </a:extLst>
                  </p:cNvPr>
                  <p:cNvGrpSpPr/>
                  <p:nvPr/>
                </p:nvGrpSpPr>
                <p:grpSpPr>
                  <a:xfrm>
                    <a:off x="1520982" y="728804"/>
                    <a:ext cx="72390" cy="72390"/>
                    <a:chOff x="0" y="0"/>
                    <a:chExt cx="72390" cy="72390"/>
                  </a:xfrm>
                </p:grpSpPr>
                <p:cxnSp>
                  <p:nvCxnSpPr>
                    <p:cNvPr id="59" name="Connecteur droit 58">
                      <a:extLst>
                        <a:ext uri="{FF2B5EF4-FFF2-40B4-BE49-F238E27FC236}">
                          <a16:creationId xmlns:a16="http://schemas.microsoft.com/office/drawing/2014/main" id="{15C88265-40AF-76DA-C9D6-8A8CC6F13B4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60" name="Connecteur droit 59">
                      <a:extLst>
                        <a:ext uri="{FF2B5EF4-FFF2-40B4-BE49-F238E27FC236}">
                          <a16:creationId xmlns:a16="http://schemas.microsoft.com/office/drawing/2014/main" id="{DC1BF0E5-C153-4123-6FCB-1DF044E7B34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8" name="Groupe 27">
                    <a:extLst>
                      <a:ext uri="{FF2B5EF4-FFF2-40B4-BE49-F238E27FC236}">
                        <a16:creationId xmlns:a16="http://schemas.microsoft.com/office/drawing/2014/main" id="{E1E901D4-0FD4-0FF9-96BA-334C0CAFD3EA}"/>
                      </a:ext>
                    </a:extLst>
                  </p:cNvPr>
                  <p:cNvGrpSpPr/>
                  <p:nvPr/>
                </p:nvGrpSpPr>
                <p:grpSpPr>
                  <a:xfrm>
                    <a:off x="1738265" y="656376"/>
                    <a:ext cx="72390" cy="72390"/>
                    <a:chOff x="0" y="0"/>
                    <a:chExt cx="72390" cy="72390"/>
                  </a:xfrm>
                </p:grpSpPr>
                <p:cxnSp>
                  <p:nvCxnSpPr>
                    <p:cNvPr id="57" name="Connecteur droit 56">
                      <a:extLst>
                        <a:ext uri="{FF2B5EF4-FFF2-40B4-BE49-F238E27FC236}">
                          <a16:creationId xmlns:a16="http://schemas.microsoft.com/office/drawing/2014/main" id="{3DACC250-DF2B-7D29-8575-F278B40697CF}"/>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8" name="Connecteur droit 57">
                      <a:extLst>
                        <a:ext uri="{FF2B5EF4-FFF2-40B4-BE49-F238E27FC236}">
                          <a16:creationId xmlns:a16="http://schemas.microsoft.com/office/drawing/2014/main" id="{AA00ADCE-57DA-9BE4-7F07-70A7503A721E}"/>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29" name="Groupe 28">
                    <a:extLst>
                      <a:ext uri="{FF2B5EF4-FFF2-40B4-BE49-F238E27FC236}">
                        <a16:creationId xmlns:a16="http://schemas.microsoft.com/office/drawing/2014/main" id="{901E9884-ADD6-C5EB-3843-AB11BE348E23}"/>
                      </a:ext>
                    </a:extLst>
                  </p:cNvPr>
                  <p:cNvGrpSpPr/>
                  <p:nvPr/>
                </p:nvGrpSpPr>
                <p:grpSpPr>
                  <a:xfrm>
                    <a:off x="1955548" y="579422"/>
                    <a:ext cx="72390" cy="72390"/>
                    <a:chOff x="0" y="0"/>
                    <a:chExt cx="72390" cy="72390"/>
                  </a:xfrm>
                </p:grpSpPr>
                <p:cxnSp>
                  <p:nvCxnSpPr>
                    <p:cNvPr id="55" name="Connecteur droit 54">
                      <a:extLst>
                        <a:ext uri="{FF2B5EF4-FFF2-40B4-BE49-F238E27FC236}">
                          <a16:creationId xmlns:a16="http://schemas.microsoft.com/office/drawing/2014/main" id="{3B47CE03-B2E3-1EA1-8B55-34C922E7F18C}"/>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6" name="Connecteur droit 55">
                      <a:extLst>
                        <a:ext uri="{FF2B5EF4-FFF2-40B4-BE49-F238E27FC236}">
                          <a16:creationId xmlns:a16="http://schemas.microsoft.com/office/drawing/2014/main" id="{1CF95C48-0771-CD42-FD0F-22434ED9698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0" name="Groupe 29">
                    <a:extLst>
                      <a:ext uri="{FF2B5EF4-FFF2-40B4-BE49-F238E27FC236}">
                        <a16:creationId xmlns:a16="http://schemas.microsoft.com/office/drawing/2014/main" id="{0D7BE996-C54F-88CF-9DA5-B3FDE117BF9B}"/>
                      </a:ext>
                    </a:extLst>
                  </p:cNvPr>
                  <p:cNvGrpSpPr/>
                  <p:nvPr/>
                </p:nvGrpSpPr>
                <p:grpSpPr>
                  <a:xfrm>
                    <a:off x="2172831" y="506994"/>
                    <a:ext cx="72390" cy="72390"/>
                    <a:chOff x="0" y="0"/>
                    <a:chExt cx="72390" cy="72390"/>
                  </a:xfrm>
                </p:grpSpPr>
                <p:cxnSp>
                  <p:nvCxnSpPr>
                    <p:cNvPr id="53" name="Connecteur droit 52">
                      <a:extLst>
                        <a:ext uri="{FF2B5EF4-FFF2-40B4-BE49-F238E27FC236}">
                          <a16:creationId xmlns:a16="http://schemas.microsoft.com/office/drawing/2014/main" id="{9C3FDFEB-2CEB-E348-EDBE-6D84BB25EFB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4" name="Connecteur droit 53">
                      <a:extLst>
                        <a:ext uri="{FF2B5EF4-FFF2-40B4-BE49-F238E27FC236}">
                          <a16:creationId xmlns:a16="http://schemas.microsoft.com/office/drawing/2014/main" id="{45E426D1-0DE8-E4BE-3689-C81A9C62B786}"/>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1" name="Groupe 30">
                    <a:extLst>
                      <a:ext uri="{FF2B5EF4-FFF2-40B4-BE49-F238E27FC236}">
                        <a16:creationId xmlns:a16="http://schemas.microsoft.com/office/drawing/2014/main" id="{6D6BAB38-E984-4E96-A26F-26897190745F}"/>
                      </a:ext>
                    </a:extLst>
                  </p:cNvPr>
                  <p:cNvGrpSpPr/>
                  <p:nvPr/>
                </p:nvGrpSpPr>
                <p:grpSpPr>
                  <a:xfrm>
                    <a:off x="2390115" y="434566"/>
                    <a:ext cx="72390" cy="72390"/>
                    <a:chOff x="0" y="0"/>
                    <a:chExt cx="72390" cy="72390"/>
                  </a:xfrm>
                </p:grpSpPr>
                <p:cxnSp>
                  <p:nvCxnSpPr>
                    <p:cNvPr id="51" name="Connecteur droit 50">
                      <a:extLst>
                        <a:ext uri="{FF2B5EF4-FFF2-40B4-BE49-F238E27FC236}">
                          <a16:creationId xmlns:a16="http://schemas.microsoft.com/office/drawing/2014/main" id="{47ADF1D3-7653-6AA0-B62C-21B7B672E23A}"/>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2" name="Connecteur droit 51">
                      <a:extLst>
                        <a:ext uri="{FF2B5EF4-FFF2-40B4-BE49-F238E27FC236}">
                          <a16:creationId xmlns:a16="http://schemas.microsoft.com/office/drawing/2014/main" id="{BF8514E4-B298-B11D-AEA5-705D89A985C1}"/>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3" name="Groupe 32">
                    <a:extLst>
                      <a:ext uri="{FF2B5EF4-FFF2-40B4-BE49-F238E27FC236}">
                        <a16:creationId xmlns:a16="http://schemas.microsoft.com/office/drawing/2014/main" id="{437E59AF-B74B-0E44-5391-8169634A1185}"/>
                      </a:ext>
                    </a:extLst>
                  </p:cNvPr>
                  <p:cNvGrpSpPr/>
                  <p:nvPr/>
                </p:nvGrpSpPr>
                <p:grpSpPr>
                  <a:xfrm>
                    <a:off x="2607398" y="357612"/>
                    <a:ext cx="72390" cy="72390"/>
                    <a:chOff x="0" y="0"/>
                    <a:chExt cx="72390" cy="72390"/>
                  </a:xfrm>
                </p:grpSpPr>
                <p:cxnSp>
                  <p:nvCxnSpPr>
                    <p:cNvPr id="49" name="Connecteur droit 48">
                      <a:extLst>
                        <a:ext uri="{FF2B5EF4-FFF2-40B4-BE49-F238E27FC236}">
                          <a16:creationId xmlns:a16="http://schemas.microsoft.com/office/drawing/2014/main" id="{12339B83-4458-90A3-2191-61F19A3BABC1}"/>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50" name="Connecteur droit 49">
                      <a:extLst>
                        <a:ext uri="{FF2B5EF4-FFF2-40B4-BE49-F238E27FC236}">
                          <a16:creationId xmlns:a16="http://schemas.microsoft.com/office/drawing/2014/main" id="{8D1199FD-E289-775B-7171-7B35E2447374}"/>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4" name="Groupe 33">
                    <a:extLst>
                      <a:ext uri="{FF2B5EF4-FFF2-40B4-BE49-F238E27FC236}">
                        <a16:creationId xmlns:a16="http://schemas.microsoft.com/office/drawing/2014/main" id="{A885EEB8-E647-5250-69C3-21CE0D08FC36}"/>
                      </a:ext>
                    </a:extLst>
                  </p:cNvPr>
                  <p:cNvGrpSpPr/>
                  <p:nvPr/>
                </p:nvGrpSpPr>
                <p:grpSpPr>
                  <a:xfrm>
                    <a:off x="2824681" y="285184"/>
                    <a:ext cx="72390" cy="72390"/>
                    <a:chOff x="0" y="0"/>
                    <a:chExt cx="72390" cy="72390"/>
                  </a:xfrm>
                </p:grpSpPr>
                <p:cxnSp>
                  <p:nvCxnSpPr>
                    <p:cNvPr id="47" name="Connecteur droit 46">
                      <a:extLst>
                        <a:ext uri="{FF2B5EF4-FFF2-40B4-BE49-F238E27FC236}">
                          <a16:creationId xmlns:a16="http://schemas.microsoft.com/office/drawing/2014/main" id="{1D699D44-B17F-7AB4-42DD-59EDA03CF08D}"/>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8" name="Connecteur droit 47">
                      <a:extLst>
                        <a:ext uri="{FF2B5EF4-FFF2-40B4-BE49-F238E27FC236}">
                          <a16:creationId xmlns:a16="http://schemas.microsoft.com/office/drawing/2014/main" id="{09212F22-1517-B741-F4E9-FCCDB024A87F}"/>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5" name="Groupe 34">
                    <a:extLst>
                      <a:ext uri="{FF2B5EF4-FFF2-40B4-BE49-F238E27FC236}">
                        <a16:creationId xmlns:a16="http://schemas.microsoft.com/office/drawing/2014/main" id="{5F2D2509-E7F2-E5F4-E6A3-144F489E0839}"/>
                      </a:ext>
                    </a:extLst>
                  </p:cNvPr>
                  <p:cNvGrpSpPr/>
                  <p:nvPr/>
                </p:nvGrpSpPr>
                <p:grpSpPr>
                  <a:xfrm>
                    <a:off x="3041964" y="212756"/>
                    <a:ext cx="72390" cy="72390"/>
                    <a:chOff x="0" y="0"/>
                    <a:chExt cx="72390" cy="72390"/>
                  </a:xfrm>
                </p:grpSpPr>
                <p:cxnSp>
                  <p:nvCxnSpPr>
                    <p:cNvPr id="45" name="Connecteur droit 44">
                      <a:extLst>
                        <a:ext uri="{FF2B5EF4-FFF2-40B4-BE49-F238E27FC236}">
                          <a16:creationId xmlns:a16="http://schemas.microsoft.com/office/drawing/2014/main" id="{40351DD9-7FD8-9FC2-C332-12E663B65C7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6" name="Connecteur droit 45">
                      <a:extLst>
                        <a:ext uri="{FF2B5EF4-FFF2-40B4-BE49-F238E27FC236}">
                          <a16:creationId xmlns:a16="http://schemas.microsoft.com/office/drawing/2014/main" id="{DABFC5BC-8460-4C9A-5223-A83DB2FF2575}"/>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6" name="Groupe 35">
                    <a:extLst>
                      <a:ext uri="{FF2B5EF4-FFF2-40B4-BE49-F238E27FC236}">
                        <a16:creationId xmlns:a16="http://schemas.microsoft.com/office/drawing/2014/main" id="{A06AAEA2-AFEF-41F8-112E-F0B027699AFC}"/>
                      </a:ext>
                    </a:extLst>
                  </p:cNvPr>
                  <p:cNvGrpSpPr/>
                  <p:nvPr/>
                </p:nvGrpSpPr>
                <p:grpSpPr>
                  <a:xfrm>
                    <a:off x="3259247" y="140329"/>
                    <a:ext cx="72390" cy="72390"/>
                    <a:chOff x="0" y="0"/>
                    <a:chExt cx="72390" cy="72390"/>
                  </a:xfrm>
                </p:grpSpPr>
                <p:cxnSp>
                  <p:nvCxnSpPr>
                    <p:cNvPr id="43" name="Connecteur droit 42">
                      <a:extLst>
                        <a:ext uri="{FF2B5EF4-FFF2-40B4-BE49-F238E27FC236}">
                          <a16:creationId xmlns:a16="http://schemas.microsoft.com/office/drawing/2014/main" id="{1319B9C4-4159-BD5C-F14C-BE95A7D18592}"/>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4" name="Connecteur droit 43">
                      <a:extLst>
                        <a:ext uri="{FF2B5EF4-FFF2-40B4-BE49-F238E27FC236}">
                          <a16:creationId xmlns:a16="http://schemas.microsoft.com/office/drawing/2014/main" id="{26979C91-47C5-8502-B65D-F7A3F2C942FC}"/>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7" name="Groupe 36">
                    <a:extLst>
                      <a:ext uri="{FF2B5EF4-FFF2-40B4-BE49-F238E27FC236}">
                        <a16:creationId xmlns:a16="http://schemas.microsoft.com/office/drawing/2014/main" id="{CF5DB8C5-CDAB-D055-4437-CF5DFE444E8D}"/>
                      </a:ext>
                    </a:extLst>
                  </p:cNvPr>
                  <p:cNvGrpSpPr/>
                  <p:nvPr/>
                </p:nvGrpSpPr>
                <p:grpSpPr>
                  <a:xfrm>
                    <a:off x="3476530" y="72428"/>
                    <a:ext cx="72390" cy="72390"/>
                    <a:chOff x="0" y="0"/>
                    <a:chExt cx="72390" cy="72390"/>
                  </a:xfrm>
                </p:grpSpPr>
                <p:cxnSp>
                  <p:nvCxnSpPr>
                    <p:cNvPr id="41" name="Connecteur droit 40">
                      <a:extLst>
                        <a:ext uri="{FF2B5EF4-FFF2-40B4-BE49-F238E27FC236}">
                          <a16:creationId xmlns:a16="http://schemas.microsoft.com/office/drawing/2014/main" id="{D74C7995-8C5D-9EED-E71F-2EF77C175D70}"/>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2" name="Connecteur droit 41">
                      <a:extLst>
                        <a:ext uri="{FF2B5EF4-FFF2-40B4-BE49-F238E27FC236}">
                          <a16:creationId xmlns:a16="http://schemas.microsoft.com/office/drawing/2014/main" id="{19831ECD-EAD8-2157-0DF5-749284F324C6}"/>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nvGrpSpPr>
                  <p:cNvPr id="38" name="Groupe 37">
                    <a:extLst>
                      <a:ext uri="{FF2B5EF4-FFF2-40B4-BE49-F238E27FC236}">
                        <a16:creationId xmlns:a16="http://schemas.microsoft.com/office/drawing/2014/main" id="{04AD9DB8-163D-EA25-9B14-7AB7ABD0368E}"/>
                      </a:ext>
                    </a:extLst>
                  </p:cNvPr>
                  <p:cNvGrpSpPr/>
                  <p:nvPr/>
                </p:nvGrpSpPr>
                <p:grpSpPr>
                  <a:xfrm>
                    <a:off x="3693814" y="0"/>
                    <a:ext cx="72390" cy="72390"/>
                    <a:chOff x="0" y="0"/>
                    <a:chExt cx="72390" cy="72390"/>
                  </a:xfrm>
                </p:grpSpPr>
                <p:cxnSp>
                  <p:nvCxnSpPr>
                    <p:cNvPr id="39" name="Connecteur droit 38">
                      <a:extLst>
                        <a:ext uri="{FF2B5EF4-FFF2-40B4-BE49-F238E27FC236}">
                          <a16:creationId xmlns:a16="http://schemas.microsoft.com/office/drawing/2014/main" id="{CDE44355-8DDC-3A3C-CFB5-5478F52A4416}"/>
                        </a:ext>
                      </a:extLst>
                    </p:cNvPr>
                    <p:cNvCxnSpPr/>
                    <p:nvPr/>
                  </p:nvCxnSpPr>
                  <p:spPr>
                    <a:xfrm>
                      <a:off x="34669" y="0"/>
                      <a:ext cx="0" cy="72390"/>
                    </a:xfrm>
                    <a:prstGeom prst="line">
                      <a:avLst/>
                    </a:prstGeom>
                    <a:noFill/>
                    <a:ln w="19050" cap="flat" cmpd="sng" algn="ctr">
                      <a:solidFill>
                        <a:srgbClr val="FF0000"/>
                      </a:solidFill>
                      <a:prstDash val="solid"/>
                    </a:ln>
                    <a:effectLst/>
                  </p:spPr>
                </p:cxnSp>
                <p:cxnSp>
                  <p:nvCxnSpPr>
                    <p:cNvPr id="40" name="Connecteur droit 39">
                      <a:extLst>
                        <a:ext uri="{FF2B5EF4-FFF2-40B4-BE49-F238E27FC236}">
                          <a16:creationId xmlns:a16="http://schemas.microsoft.com/office/drawing/2014/main" id="{A30A5FED-542D-43F1-9F0C-D187826BA53B}"/>
                        </a:ext>
                      </a:extLst>
                    </p:cNvPr>
                    <p:cNvCxnSpPr/>
                    <p:nvPr/>
                  </p:nvCxnSpPr>
                  <p:spPr>
                    <a:xfrm>
                      <a:off x="0" y="34669"/>
                      <a:ext cx="72390" cy="0"/>
                    </a:xfrm>
                    <a:prstGeom prst="line">
                      <a:avLst/>
                    </a:prstGeom>
                    <a:noFill/>
                    <a:ln w="19050" cap="flat" cmpd="sng" algn="ctr">
                      <a:solidFill>
                        <a:srgbClr val="FF0000"/>
                      </a:solidFill>
                      <a:prstDash val="solid"/>
                    </a:ln>
                    <a:effectLst/>
                  </p:spPr>
                </p:cxnSp>
              </p:grpSp>
            </p:grpSp>
            <p:grpSp>
              <p:nvGrpSpPr>
                <p:cNvPr id="14" name="Groupe 13">
                  <a:extLst>
                    <a:ext uri="{FF2B5EF4-FFF2-40B4-BE49-F238E27FC236}">
                      <a16:creationId xmlns:a16="http://schemas.microsoft.com/office/drawing/2014/main" id="{B0B9D568-03BF-9454-B77C-9ECDB7ED642D}"/>
                    </a:ext>
                  </a:extLst>
                </p:cNvPr>
                <p:cNvGrpSpPr/>
                <p:nvPr/>
              </p:nvGrpSpPr>
              <p:grpSpPr>
                <a:xfrm>
                  <a:off x="828392" y="262550"/>
                  <a:ext cx="1163357" cy="577769"/>
                  <a:chOff x="0" y="0"/>
                  <a:chExt cx="1163357" cy="577769"/>
                </a:xfrm>
              </p:grpSpPr>
              <p:sp>
                <p:nvSpPr>
                  <p:cNvPr id="15" name="Zone de texte 94">
                    <a:extLst>
                      <a:ext uri="{FF2B5EF4-FFF2-40B4-BE49-F238E27FC236}">
                        <a16:creationId xmlns:a16="http://schemas.microsoft.com/office/drawing/2014/main" id="{BD4A0BF9-011B-F439-DD1B-18131113F7DA}"/>
                      </a:ext>
                    </a:extLst>
                  </p:cNvPr>
                  <p:cNvSpPr txBox="1"/>
                  <p:nvPr/>
                </p:nvSpPr>
                <p:spPr>
                  <a:xfrm>
                    <a:off x="0" y="244444"/>
                    <a:ext cx="32385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M(t)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6" name="Groupe 15">
                    <a:extLst>
                      <a:ext uri="{FF2B5EF4-FFF2-40B4-BE49-F238E27FC236}">
                        <a16:creationId xmlns:a16="http://schemas.microsoft.com/office/drawing/2014/main" id="{2C45B2EF-A20B-A6E9-BF35-0FAFBBA53B2D}"/>
                      </a:ext>
                    </a:extLst>
                  </p:cNvPr>
                  <p:cNvGrpSpPr/>
                  <p:nvPr/>
                </p:nvGrpSpPr>
                <p:grpSpPr>
                  <a:xfrm>
                    <a:off x="185596" y="0"/>
                    <a:ext cx="977761" cy="577769"/>
                    <a:chOff x="0" y="0"/>
                    <a:chExt cx="977761" cy="577769"/>
                  </a:xfrm>
                </p:grpSpPr>
                <p:cxnSp>
                  <p:nvCxnSpPr>
                    <p:cNvPr id="17" name="Connecteur droit avec flèche 16">
                      <a:extLst>
                        <a:ext uri="{FF2B5EF4-FFF2-40B4-BE49-F238E27FC236}">
                          <a16:creationId xmlns:a16="http://schemas.microsoft.com/office/drawing/2014/main" id="{A1B3D02F-A5B9-A5B3-04D2-BB5F7D6C48FC}"/>
                        </a:ext>
                      </a:extLst>
                    </p:cNvPr>
                    <p:cNvCxnSpPr/>
                    <p:nvPr/>
                  </p:nvCxnSpPr>
                  <p:spPr>
                    <a:xfrm flipH="1">
                      <a:off x="538681" y="208230"/>
                      <a:ext cx="111427" cy="252749"/>
                    </a:xfrm>
                    <a:prstGeom prst="straightConnector1">
                      <a:avLst/>
                    </a:prstGeom>
                    <a:noFill/>
                    <a:ln w="38100" cap="flat" cmpd="sng" algn="ctr">
                      <a:solidFill>
                        <a:schemeClr val="tx1"/>
                      </a:solidFill>
                      <a:prstDash val="solid"/>
                      <a:tailEnd type="arrow"/>
                    </a:ln>
                    <a:effectLst/>
                  </p:spPr>
                </p:cxnSp>
                <p:sp>
                  <p:nvSpPr>
                    <p:cNvPr id="18" name="Zone de texte 100">
                      <a:extLst>
                        <a:ext uri="{FF2B5EF4-FFF2-40B4-BE49-F238E27FC236}">
                          <a16:creationId xmlns:a16="http://schemas.microsoft.com/office/drawing/2014/main" id="{E4A4BEEA-D261-3361-ED8B-C05CDB484BE6}"/>
                        </a:ext>
                      </a:extLst>
                    </p:cNvPr>
                    <p:cNvSpPr txBox="1"/>
                    <p:nvPr/>
                  </p:nvSpPr>
                  <p:spPr>
                    <a:xfrm>
                      <a:off x="366665" y="0"/>
                      <a:ext cx="611096"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M(</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t+</a:t>
                      </a:r>
                      <a:r>
                        <a:rPr lang="fr-FR" sz="2400" b="1" dirty="0" err="1">
                          <a:effectLst/>
                          <a:latin typeface="Symbol" panose="05050102010706020507" pitchFamily="18" charset="2"/>
                          <a:ea typeface="Calibri" panose="020F0502020204030204" pitchFamily="34" charset="0"/>
                          <a:cs typeface="Times New Roman" panose="02020603050405020304" pitchFamily="18" charset="0"/>
                        </a:rPr>
                        <a:t>D</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t</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9" name="Connecteur droit avec flèche 18">
                      <a:extLst>
                        <a:ext uri="{FF2B5EF4-FFF2-40B4-BE49-F238E27FC236}">
                          <a16:creationId xmlns:a16="http://schemas.microsoft.com/office/drawing/2014/main" id="{D0BA50B9-51D9-3664-845C-8F7872471702}"/>
                        </a:ext>
                      </a:extLst>
                    </p:cNvPr>
                    <p:cNvCxnSpPr/>
                    <p:nvPr/>
                  </p:nvCxnSpPr>
                  <p:spPr>
                    <a:xfrm>
                      <a:off x="0" y="466254"/>
                      <a:ext cx="288925" cy="111515"/>
                    </a:xfrm>
                    <a:prstGeom prst="straightConnector1">
                      <a:avLst/>
                    </a:prstGeom>
                    <a:noFill/>
                    <a:ln w="38100" cap="flat" cmpd="sng" algn="ctr">
                      <a:solidFill>
                        <a:schemeClr val="tx1"/>
                      </a:solidFill>
                      <a:prstDash val="solid"/>
                      <a:tailEnd type="arrow"/>
                    </a:ln>
                    <a:effectLst/>
                  </p:spPr>
                </p:cxnSp>
              </p:grpSp>
            </p:grpSp>
          </p:grpSp>
          <p:cxnSp>
            <p:nvCxnSpPr>
              <p:cNvPr id="11" name="Connecteur droit avec flèche 10">
                <a:extLst>
                  <a:ext uri="{FF2B5EF4-FFF2-40B4-BE49-F238E27FC236}">
                    <a16:creationId xmlns:a16="http://schemas.microsoft.com/office/drawing/2014/main" id="{0F88EF1A-DF05-B0F7-A422-226EAC0F42D6}"/>
                  </a:ext>
                </a:extLst>
              </p:cNvPr>
              <p:cNvCxnSpPr/>
              <p:nvPr/>
            </p:nvCxnSpPr>
            <p:spPr>
              <a:xfrm flipV="1">
                <a:off x="1122629" y="692590"/>
                <a:ext cx="1303692" cy="443563"/>
              </a:xfrm>
              <a:prstGeom prst="straightConnector1">
                <a:avLst/>
              </a:prstGeom>
              <a:noFill/>
              <a:ln w="38100" cap="flat" cmpd="sng" algn="ctr">
                <a:solidFill>
                  <a:srgbClr val="0070C0"/>
                </a:solidFill>
                <a:prstDash val="solid"/>
                <a:tailEnd type="arrow"/>
              </a:ln>
              <a:effectLst/>
            </p:spPr>
          </p:cxnSp>
          <p:sp>
            <p:nvSpPr>
              <p:cNvPr id="12" name="Zone de texte 107">
                <a:extLst>
                  <a:ext uri="{FF2B5EF4-FFF2-40B4-BE49-F238E27FC236}">
                    <a16:creationId xmlns:a16="http://schemas.microsoft.com/office/drawing/2014/main" id="{039AF74C-A802-1695-1615-5498E3104B74}"/>
                  </a:ext>
                </a:extLst>
              </p:cNvPr>
              <p:cNvSpPr txBox="1"/>
              <p:nvPr/>
            </p:nvSpPr>
            <p:spPr>
              <a:xfrm rot="20451189">
                <a:off x="1270937" y="858581"/>
                <a:ext cx="152527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Sens du mouvement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8" name="Connecteur droit avec flèche 7">
              <a:extLst>
                <a:ext uri="{FF2B5EF4-FFF2-40B4-BE49-F238E27FC236}">
                  <a16:creationId xmlns:a16="http://schemas.microsoft.com/office/drawing/2014/main" id="{16F74228-5ED7-AAC5-37F7-2FA1EC2D964D}"/>
                </a:ext>
              </a:extLst>
            </p:cNvPr>
            <p:cNvCxnSpPr/>
            <p:nvPr/>
          </p:nvCxnSpPr>
          <p:spPr>
            <a:xfrm flipV="1">
              <a:off x="2860610" y="248039"/>
              <a:ext cx="219270" cy="74645"/>
            </a:xfrm>
            <a:prstGeom prst="straightConnector1">
              <a:avLst/>
            </a:prstGeom>
            <a:ln w="38100">
              <a:solidFill>
                <a:srgbClr val="00B05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9" name="Zone de texte 292">
              <a:extLst>
                <a:ext uri="{FF2B5EF4-FFF2-40B4-BE49-F238E27FC236}">
                  <a16:creationId xmlns:a16="http://schemas.microsoft.com/office/drawing/2014/main" id="{F59CF463-C572-E8F9-6B01-79A792128103}"/>
                </a:ext>
              </a:extLst>
            </p:cNvPr>
            <p:cNvSpPr txBox="1"/>
            <p:nvPr/>
          </p:nvSpPr>
          <p:spPr>
            <a:xfrm rot="20451189">
              <a:off x="2894529" y="79658"/>
              <a:ext cx="135614" cy="20067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d</a:t>
              </a:r>
              <a:endPar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60338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E57A-8D6E-204E-AADB-F86AD6367C11}"/>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D3BA447-4ED9-EF20-AF69-A2A02235B309}"/>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4735E85-C53A-0542-07BF-815AAA56772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Seconde loi de Newton - Force et accélération</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F34282E0-578A-EB3E-F9AB-ADDD0AC43B42}"/>
                  </a:ext>
                </a:extLst>
              </p:cNvPr>
              <p:cNvSpPr txBox="1"/>
              <p:nvPr/>
            </p:nvSpPr>
            <p:spPr>
              <a:xfrm>
                <a:off x="-1" y="459421"/>
                <a:ext cx="12191999" cy="6407460"/>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référentiel Galiléen, la somme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des forces extérieures s'appliquant sur un système à l'instant t est égale au produit de la masse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système par la dérivée temporelle de la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du centre d'inertie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G</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de ce système à cet instant.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num>
                        <m:den>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en-US"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Dans un repère orthonormé </a:t>
                </a:r>
                <a14:m>
                  <m:oMath xmlns:m="http://schemas.openxmlformats.org/officeDocument/2006/math">
                    <m:r>
                      <m:rPr>
                        <m:nor/>
                      </m:rPr>
                      <a:rPr lang="fr-FR" sz="2400" b="1">
                        <a:latin typeface="Comic Sans MS" panose="030F0702030302020204" pitchFamily="66" charset="0"/>
                      </a:rPr>
                      <m:t>(</m:t>
                    </m:r>
                    <m:r>
                      <m:rPr>
                        <m:nor/>
                      </m:rPr>
                      <a:rPr lang="fr-FR" sz="2400" b="1">
                        <a:latin typeface="Comic Sans MS" panose="030F0702030302020204" pitchFamily="66" charset="0"/>
                      </a:rPr>
                      <m:t>O</m:t>
                    </m:r>
                    <m:r>
                      <m:rPr>
                        <m:nor/>
                      </m:rPr>
                      <a:rPr lang="fr-FR" sz="2400" b="1">
                        <a:latin typeface="Comic Sans MS" panose="030F0702030302020204" pitchFamily="66" charset="0"/>
                      </a:rPr>
                      <m:t>;</m:t>
                    </m:r>
                    <m:acc>
                      <m:accPr>
                        <m:chr m:val="⃗"/>
                        <m:ctrlPr>
                          <a:rPr lang="fr-FR" sz="2400" b="1" i="1"/>
                        </m:ctrlPr>
                      </m:accPr>
                      <m:e>
                        <m:r>
                          <m:rPr>
                            <m:nor/>
                          </m:rPr>
                          <a:rPr lang="fr-FR" sz="2400" b="1">
                            <a:latin typeface="Comic Sans MS" panose="030F0702030302020204" pitchFamily="66" charset="0"/>
                          </a:rPr>
                          <m:t> </m:t>
                        </m:r>
                        <m:r>
                          <m:rPr>
                            <m:nor/>
                          </m:rPr>
                          <a:rPr lang="fr-FR" sz="2400" b="1">
                            <a:latin typeface="Comic Sans MS" panose="030F0702030302020204" pitchFamily="66" charset="0"/>
                          </a:rPr>
                          <m:t>i</m:t>
                        </m:r>
                      </m:e>
                    </m:acc>
                    <m:r>
                      <m:rPr>
                        <m:nor/>
                      </m:rPr>
                      <a:rPr lang="fr-FR" sz="2400" b="1">
                        <a:latin typeface="Comic Sans MS" panose="030F0702030302020204" pitchFamily="66" charset="0"/>
                      </a:rPr>
                      <m:t>, </m:t>
                    </m:r>
                    <m:acc>
                      <m:accPr>
                        <m:chr m:val="⃗"/>
                        <m:ctrlPr>
                          <a:rPr lang="fr-FR" sz="2400" b="1" i="1"/>
                        </m:ctrlPr>
                      </m:accPr>
                      <m:e>
                        <m:r>
                          <m:rPr>
                            <m:nor/>
                          </m:rPr>
                          <a:rPr lang="fr-FR" sz="2400" b="1">
                            <a:latin typeface="Comic Sans MS" panose="030F0702030302020204" pitchFamily="66" charset="0"/>
                          </a:rPr>
                          <m:t>j</m:t>
                        </m:r>
                      </m:e>
                    </m:acc>
                    <m:r>
                      <m:rPr>
                        <m:nor/>
                      </m:rPr>
                      <a:rPr lang="fr-FR" sz="2400" b="1">
                        <a:latin typeface="Comic Sans MS" panose="030F0702030302020204" pitchFamily="66" charset="0"/>
                      </a:rPr>
                      <m:t>)</m:t>
                    </m:r>
                    <m:r>
                      <m:rPr>
                        <m:nor/>
                      </m:rPr>
                      <a:rPr lang="fr-FR" sz="2400" b="1" i="0" smtClean="0">
                        <a:latin typeface="Comic Sans MS" panose="030F0702030302020204" pitchFamily="66" charset="0"/>
                      </a:rPr>
                      <m:t> </m:t>
                    </m:r>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vitesse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s'exprime par ses coordonnées: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j</m:t>
                          </m:r>
                        </m:e>
                      </m:acc>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et la seconde loi de Newton permet d'écrire: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x</m:t>
                              </m:r>
                            </m:sub>
                          </m:sSub>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et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m:t>
                          </m:r>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y</m:t>
                              </m:r>
                            </m:sub>
                          </m:sSub>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dt</m:t>
                          </m:r>
                        </m:den>
                      </m:f>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y</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les coordonnées de la somme des forces extérieures qui s'exercent sur le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F34282E0-578A-EB3E-F9AB-ADDD0AC43B42}"/>
                  </a:ext>
                </a:extLst>
              </p:cNvPr>
              <p:cNvSpPr txBox="1">
                <a:spLocks noRot="1" noChangeAspect="1" noMove="1" noResize="1" noEditPoints="1" noAdjustHandles="1" noChangeArrowheads="1" noChangeShapeType="1" noTextEdit="1"/>
              </p:cNvSpPr>
              <p:nvPr/>
            </p:nvSpPr>
            <p:spPr>
              <a:xfrm>
                <a:off x="-1" y="459421"/>
                <a:ext cx="12191999" cy="6407460"/>
              </a:xfrm>
              <a:prstGeom prst="rect">
                <a:avLst/>
              </a:prstGeom>
              <a:blipFill>
                <a:blip r:embed="rId2"/>
                <a:stretch>
                  <a:fillRect l="-750" r="-750" b="-1237"/>
                </a:stretch>
              </a:blipFill>
            </p:spPr>
            <p:txBody>
              <a:bodyPr/>
              <a:lstStyle/>
              <a:p>
                <a:r>
                  <a:rPr lang="fr-FR">
                    <a:noFill/>
                  </a:rPr>
                  <a:t> </a:t>
                </a:r>
              </a:p>
            </p:txBody>
          </p:sp>
        </mc:Fallback>
      </mc:AlternateContent>
    </p:spTree>
    <p:extLst>
      <p:ext uri="{BB962C8B-B14F-4D97-AF65-F5344CB8AC3E}">
        <p14:creationId xmlns:p14="http://schemas.microsoft.com/office/powerpoint/2010/main" val="271896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6D77F-9721-1430-8B6E-63D42B03C4DA}"/>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32B56A9-9A6F-8916-2BBB-C824BCA73DF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D22059BC-1716-1B5B-1DBF-57E3971F71DA}"/>
                  </a:ext>
                </a:extLst>
              </p:cNvPr>
              <p:cNvSpPr txBox="1"/>
              <p:nvPr/>
            </p:nvSpPr>
            <p:spPr>
              <a:xfrm>
                <a:off x="0" y="0"/>
                <a:ext cx="12192000" cy="1573059"/>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Lorsqu'on lance une balle dans un plan vertical avec une vitesse initiale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0</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faisant un angle </a:t>
                </a:r>
                <a:r>
                  <a:rPr lang="fr-FR" sz="2400" b="1"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avec l'horizontal, elle est soumise à son poids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à la poussée d'Archimède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P</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à des forces de frottement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a:rPr lang="fr-FR" sz="24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latin typeface="Comic Sans MS" panose="030F0702030302020204" pitchFamily="66" charset="0"/>
                    <a:ea typeface="Times New Roman" panose="02020603050405020304" pitchFamily="18" charset="0"/>
                    <a:cs typeface="Times New Roman" panose="02020603050405020304" pitchFamily="18" charset="0"/>
                  </a:rPr>
                  <a:t>O</a:t>
                </a:r>
                <a:r>
                  <a:rPr lang="fr-FR" sz="2400"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n aura alors:</a:t>
                </a:r>
                <a:r>
                  <a:rPr lang="fr-FR"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endPar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ZoneTexte 2">
                <a:extLst>
                  <a:ext uri="{FF2B5EF4-FFF2-40B4-BE49-F238E27FC236}">
                    <a16:creationId xmlns:a16="http://schemas.microsoft.com/office/drawing/2014/main" id="{D22059BC-1716-1B5B-1DBF-57E3971F71DA}"/>
                  </a:ext>
                </a:extLst>
              </p:cNvPr>
              <p:cNvSpPr txBox="1">
                <a:spLocks noRot="1" noChangeAspect="1" noMove="1" noResize="1" noEditPoints="1" noAdjustHandles="1" noChangeArrowheads="1" noChangeShapeType="1" noTextEdit="1"/>
              </p:cNvSpPr>
              <p:nvPr/>
            </p:nvSpPr>
            <p:spPr>
              <a:xfrm>
                <a:off x="0" y="0"/>
                <a:ext cx="12192000" cy="1573059"/>
              </a:xfrm>
              <a:prstGeom prst="rect">
                <a:avLst/>
              </a:prstGeom>
              <a:blipFill>
                <a:blip r:embed="rId2"/>
                <a:stretch>
                  <a:fillRect l="-750" r="-750" b="-6589"/>
                </a:stretch>
              </a:blipFill>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F4BA8DAA-932D-6550-1E70-3536C0DAD3C7}"/>
              </a:ext>
            </a:extLst>
          </p:cNvPr>
          <p:cNvGrpSpPr/>
          <p:nvPr/>
        </p:nvGrpSpPr>
        <p:grpSpPr>
          <a:xfrm>
            <a:off x="2321098" y="2120286"/>
            <a:ext cx="7549804" cy="4192024"/>
            <a:chOff x="0" y="0"/>
            <a:chExt cx="4848222" cy="2342184"/>
          </a:xfrm>
        </p:grpSpPr>
        <p:grpSp>
          <p:nvGrpSpPr>
            <p:cNvPr id="5" name="Groupe 4">
              <a:extLst>
                <a:ext uri="{FF2B5EF4-FFF2-40B4-BE49-F238E27FC236}">
                  <a16:creationId xmlns:a16="http://schemas.microsoft.com/office/drawing/2014/main" id="{BDD7D0EB-FE0A-979B-6398-98D803191159}"/>
                </a:ext>
              </a:extLst>
            </p:cNvPr>
            <p:cNvGrpSpPr/>
            <p:nvPr/>
          </p:nvGrpSpPr>
          <p:grpSpPr>
            <a:xfrm>
              <a:off x="0" y="30145"/>
              <a:ext cx="4848222" cy="2312039"/>
              <a:chOff x="0" y="0"/>
              <a:chExt cx="4848365" cy="2312642"/>
            </a:xfrm>
          </p:grpSpPr>
          <mc:AlternateContent xmlns:mc="http://schemas.openxmlformats.org/markup-compatibility/2006">
            <mc:Choice xmlns:a14="http://schemas.microsoft.com/office/drawing/2010/main" Requires="a14">
              <p:sp>
                <p:nvSpPr>
                  <p:cNvPr id="7" name="Zone de texte 110">
                    <a:extLst>
                      <a:ext uri="{FF2B5EF4-FFF2-40B4-BE49-F238E27FC236}">
                        <a16:creationId xmlns:a16="http://schemas.microsoft.com/office/drawing/2014/main" id="{1046AABB-096E-D7A9-A52F-832C36504668}"/>
                      </a:ext>
                    </a:extLst>
                  </p:cNvPr>
                  <p:cNvSpPr txBox="1"/>
                  <p:nvPr/>
                </p:nvSpPr>
                <p:spPr>
                  <a:xfrm>
                    <a:off x="140677" y="1451361"/>
                    <a:ext cx="541020"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 de texte 110">
                    <a:extLst>
                      <a:ext uri="{FF2B5EF4-FFF2-40B4-BE49-F238E27FC236}">
                        <a16:creationId xmlns:a16="http://schemas.microsoft.com/office/drawing/2014/main" id="{1046AABB-096E-D7A9-A52F-832C36504668}"/>
                      </a:ext>
                    </a:extLst>
                  </p:cNvPr>
                  <p:cNvSpPr txBox="1">
                    <a:spLocks noRot="1" noChangeAspect="1" noMove="1" noResize="1" noEditPoints="1" noAdjustHandles="1" noChangeArrowheads="1" noChangeShapeType="1" noTextEdit="1"/>
                  </p:cNvSpPr>
                  <p:nvPr/>
                </p:nvSpPr>
                <p:spPr>
                  <a:xfrm>
                    <a:off x="140677" y="1451361"/>
                    <a:ext cx="541020" cy="252730"/>
                  </a:xfrm>
                  <a:prstGeom prst="rect">
                    <a:avLst/>
                  </a:prstGeom>
                  <a:blipFill>
                    <a:blip r:embed="rId3"/>
                    <a:stretch>
                      <a:fillRect b="-14865"/>
                    </a:stretch>
                  </a:blipFill>
                  <a:ln w="38100">
                    <a:noFill/>
                  </a:ln>
                  <a:effectLst/>
                </p:spPr>
                <p:txBody>
                  <a:bodyPr/>
                  <a:lstStyle/>
                  <a:p>
                    <a:r>
                      <a:rPr lang="fr-FR">
                        <a:noFill/>
                      </a:rPr>
                      <a:t> </a:t>
                    </a:r>
                  </a:p>
                </p:txBody>
              </p:sp>
            </mc:Fallback>
          </mc:AlternateContent>
          <p:sp>
            <p:nvSpPr>
              <p:cNvPr id="8" name="Zone de texte 111">
                <a:extLst>
                  <a:ext uri="{FF2B5EF4-FFF2-40B4-BE49-F238E27FC236}">
                    <a16:creationId xmlns:a16="http://schemas.microsoft.com/office/drawing/2014/main" id="{59ADFEBD-AC6A-83BF-2AB0-063BFCACCFB4}"/>
                  </a:ext>
                </a:extLst>
              </p:cNvPr>
              <p:cNvSpPr txBox="1"/>
              <p:nvPr/>
            </p:nvSpPr>
            <p:spPr>
              <a:xfrm>
                <a:off x="497806" y="1828776"/>
                <a:ext cx="21674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solidFill>
                      <a:srgbClr val="F79646"/>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Zone de texte 112">
                    <a:extLst>
                      <a:ext uri="{FF2B5EF4-FFF2-40B4-BE49-F238E27FC236}">
                        <a16:creationId xmlns:a16="http://schemas.microsoft.com/office/drawing/2014/main" id="{C958FF14-BAC9-FD5A-75AF-773E239A5051}"/>
                      </a:ext>
                    </a:extLst>
                  </p:cNvPr>
                  <p:cNvSpPr txBox="1"/>
                  <p:nvPr/>
                </p:nvSpPr>
                <p:spPr>
                  <a:xfrm>
                    <a:off x="472272" y="321547"/>
                    <a:ext cx="181366"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79646"/>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79646"/>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 de texte 112">
                    <a:extLst>
                      <a:ext uri="{FF2B5EF4-FFF2-40B4-BE49-F238E27FC236}">
                        <a16:creationId xmlns:a16="http://schemas.microsoft.com/office/drawing/2014/main" id="{C958FF14-BAC9-FD5A-75AF-773E239A5051}"/>
                      </a:ext>
                    </a:extLst>
                  </p:cNvPr>
                  <p:cNvSpPr txBox="1">
                    <a:spLocks noRot="1" noChangeAspect="1" noMove="1" noResize="1" noEditPoints="1" noAdjustHandles="1" noChangeArrowheads="1" noChangeShapeType="1" noTextEdit="1"/>
                  </p:cNvSpPr>
                  <p:nvPr/>
                </p:nvSpPr>
                <p:spPr>
                  <a:xfrm>
                    <a:off x="472272" y="321547"/>
                    <a:ext cx="181366" cy="252730"/>
                  </a:xfrm>
                  <a:prstGeom prst="rect">
                    <a:avLst/>
                  </a:prstGeom>
                  <a:blipFill>
                    <a:blip r:embed="rId4"/>
                    <a:stretch>
                      <a:fillRect/>
                    </a:stretch>
                  </a:blipFill>
                  <a:ln w="38100">
                    <a:noFill/>
                  </a:ln>
                  <a:effectLst/>
                </p:spPr>
                <p:txBody>
                  <a:bodyPr/>
                  <a:lstStyle/>
                  <a:p>
                    <a:r>
                      <a:rPr lang="fr-FR">
                        <a:noFill/>
                      </a:rPr>
                      <a:t> </a:t>
                    </a:r>
                  </a:p>
                </p:txBody>
              </p:sp>
            </mc:Fallback>
          </mc:AlternateContent>
          <p:sp>
            <p:nvSpPr>
              <p:cNvPr id="10" name="Zone de texte 113">
                <a:extLst>
                  <a:ext uri="{FF2B5EF4-FFF2-40B4-BE49-F238E27FC236}">
                    <a16:creationId xmlns:a16="http://schemas.microsoft.com/office/drawing/2014/main" id="{C4D3896C-374E-0203-B7C0-5BC7C1A4A81F}"/>
                  </a:ext>
                </a:extLst>
              </p:cNvPr>
              <p:cNvSpPr txBox="1"/>
              <p:nvPr/>
            </p:nvSpPr>
            <p:spPr>
              <a:xfrm>
                <a:off x="51396" y="0"/>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y</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114">
                <a:extLst>
                  <a:ext uri="{FF2B5EF4-FFF2-40B4-BE49-F238E27FC236}">
                    <a16:creationId xmlns:a16="http://schemas.microsoft.com/office/drawing/2014/main" id="{A8590242-E76F-4E2D-F5FE-448BF8228BD5}"/>
                  </a:ext>
                </a:extLst>
              </p:cNvPr>
              <p:cNvSpPr txBox="1"/>
              <p:nvPr/>
            </p:nvSpPr>
            <p:spPr>
              <a:xfrm>
                <a:off x="4667459" y="2059912"/>
                <a:ext cx="178191"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15">
                <a:extLst>
                  <a:ext uri="{FF2B5EF4-FFF2-40B4-BE49-F238E27FC236}">
                    <a16:creationId xmlns:a16="http://schemas.microsoft.com/office/drawing/2014/main" id="{8072E702-158E-5633-219F-9026A7BC2A59}"/>
                  </a:ext>
                </a:extLst>
              </p:cNvPr>
              <p:cNvSpPr txBox="1"/>
              <p:nvPr/>
            </p:nvSpPr>
            <p:spPr>
              <a:xfrm>
                <a:off x="32454" y="2041227"/>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Zone de texte 116">
                    <a:extLst>
                      <a:ext uri="{FF2B5EF4-FFF2-40B4-BE49-F238E27FC236}">
                        <a16:creationId xmlns:a16="http://schemas.microsoft.com/office/drawing/2014/main" id="{7B8713BA-C489-9B1C-5FB0-F00CA6DD28D3}"/>
                      </a:ext>
                    </a:extLst>
                  </p:cNvPr>
                  <p:cNvSpPr txBox="1"/>
                  <p:nvPr/>
                </p:nvSpPr>
                <p:spPr>
                  <a:xfrm>
                    <a:off x="1743389" y="1336430"/>
                    <a:ext cx="180975"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Zone de texte 116">
                    <a:extLst>
                      <a:ext uri="{FF2B5EF4-FFF2-40B4-BE49-F238E27FC236}">
                        <a16:creationId xmlns:a16="http://schemas.microsoft.com/office/drawing/2014/main" id="{7B8713BA-C489-9B1C-5FB0-F00CA6DD28D3}"/>
                      </a:ext>
                    </a:extLst>
                  </p:cNvPr>
                  <p:cNvSpPr txBox="1">
                    <a:spLocks noRot="1" noChangeAspect="1" noMove="1" noResize="1" noEditPoints="1" noAdjustHandles="1" noChangeArrowheads="1" noChangeShapeType="1" noTextEdit="1"/>
                  </p:cNvSpPr>
                  <p:nvPr/>
                </p:nvSpPr>
                <p:spPr>
                  <a:xfrm>
                    <a:off x="1743389" y="1336430"/>
                    <a:ext cx="180975" cy="252730"/>
                  </a:xfrm>
                  <a:prstGeom prst="rect">
                    <a:avLst/>
                  </a:prstGeom>
                  <a:blipFill>
                    <a:blip r:embed="rId5"/>
                    <a:stretch>
                      <a:fillRect/>
                    </a:stretch>
                  </a:blipFill>
                  <a:ln w="38100">
                    <a:noFill/>
                  </a:ln>
                  <a:effectLst/>
                </p:spPr>
                <p:txBody>
                  <a:bodyPr/>
                  <a:lstStyle/>
                  <a:p>
                    <a:r>
                      <a:rPr lang="fr-FR">
                        <a:noFill/>
                      </a:rPr>
                      <a:t> </a:t>
                    </a:r>
                  </a:p>
                </p:txBody>
              </p:sp>
            </mc:Fallback>
          </mc:AlternateContent>
          <p:grpSp>
            <p:nvGrpSpPr>
              <p:cNvPr id="14" name="Groupe 13">
                <a:extLst>
                  <a:ext uri="{FF2B5EF4-FFF2-40B4-BE49-F238E27FC236}">
                    <a16:creationId xmlns:a16="http://schemas.microsoft.com/office/drawing/2014/main" id="{6DF989F4-2F34-2961-5E84-E5B8843014C0}"/>
                  </a:ext>
                </a:extLst>
              </p:cNvPr>
              <p:cNvGrpSpPr/>
              <p:nvPr/>
            </p:nvGrpSpPr>
            <p:grpSpPr>
              <a:xfrm>
                <a:off x="0" y="251208"/>
                <a:ext cx="4848365" cy="2025734"/>
                <a:chOff x="0" y="0"/>
                <a:chExt cx="4848365" cy="2025734"/>
              </a:xfrm>
            </p:grpSpPr>
            <p:grpSp>
              <p:nvGrpSpPr>
                <p:cNvPr id="16" name="Groupe 15">
                  <a:extLst>
                    <a:ext uri="{FF2B5EF4-FFF2-40B4-BE49-F238E27FC236}">
                      <a16:creationId xmlns:a16="http://schemas.microsoft.com/office/drawing/2014/main" id="{1B304AD6-F7D7-5153-58FC-B14A4E17714E}"/>
                    </a:ext>
                  </a:extLst>
                </p:cNvPr>
                <p:cNvGrpSpPr/>
                <p:nvPr/>
              </p:nvGrpSpPr>
              <p:grpSpPr>
                <a:xfrm>
                  <a:off x="0" y="0"/>
                  <a:ext cx="4848365" cy="2025734"/>
                  <a:chOff x="0" y="0"/>
                  <a:chExt cx="4848365" cy="2025734"/>
                </a:xfrm>
              </p:grpSpPr>
              <p:sp>
                <p:nvSpPr>
                  <p:cNvPr id="18" name="Forme libre 411">
                    <a:extLst>
                      <a:ext uri="{FF2B5EF4-FFF2-40B4-BE49-F238E27FC236}">
                        <a16:creationId xmlns:a16="http://schemas.microsoft.com/office/drawing/2014/main" id="{F7448C3D-2997-7F6C-41A7-A7EA19783AC5}"/>
                      </a:ext>
                    </a:extLst>
                  </p:cNvPr>
                  <p:cNvSpPr/>
                  <p:nvPr/>
                </p:nvSpPr>
                <p:spPr>
                  <a:xfrm>
                    <a:off x="216040" y="577781"/>
                    <a:ext cx="4340887" cy="1240971"/>
                  </a:xfrm>
                  <a:custGeom>
                    <a:avLst/>
                    <a:gdLst>
                      <a:gd name="connsiteX0" fmla="*/ 0 w 4340887"/>
                      <a:gd name="connsiteY0" fmla="*/ 1240971 h 1240971"/>
                      <a:gd name="connsiteX1" fmla="*/ 2175468 w 4340887"/>
                      <a:gd name="connsiteY1" fmla="*/ 0 h 1240971"/>
                      <a:gd name="connsiteX2" fmla="*/ 4340887 w 4340887"/>
                      <a:gd name="connsiteY2" fmla="*/ 1240971 h 1240971"/>
                    </a:gdLst>
                    <a:ahLst/>
                    <a:cxnLst>
                      <a:cxn ang="0">
                        <a:pos x="connsiteX0" y="connsiteY0"/>
                      </a:cxn>
                      <a:cxn ang="0">
                        <a:pos x="connsiteX1" y="connsiteY1"/>
                      </a:cxn>
                      <a:cxn ang="0">
                        <a:pos x="connsiteX2" y="connsiteY2"/>
                      </a:cxn>
                    </a:cxnLst>
                    <a:rect l="l" t="t" r="r" b="b"/>
                    <a:pathLst>
                      <a:path w="4340887" h="1240971">
                        <a:moveTo>
                          <a:pt x="0" y="1240971"/>
                        </a:moveTo>
                        <a:cubicBezTo>
                          <a:pt x="725993" y="620485"/>
                          <a:pt x="1451987" y="0"/>
                          <a:pt x="2175468" y="0"/>
                        </a:cubicBezTo>
                        <a:cubicBezTo>
                          <a:pt x="2898949" y="0"/>
                          <a:pt x="3619918" y="620485"/>
                          <a:pt x="4340887" y="1240971"/>
                        </a:cubicBezTo>
                      </a:path>
                    </a:pathLst>
                  </a:custGeom>
                  <a:noFill/>
                  <a:ln w="381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9" name="Connecteur droit avec flèche 18">
                    <a:extLst>
                      <a:ext uri="{FF2B5EF4-FFF2-40B4-BE49-F238E27FC236}">
                        <a16:creationId xmlns:a16="http://schemas.microsoft.com/office/drawing/2014/main" id="{01A6F5D8-41BC-E757-31AC-2F60C275DA8A}"/>
                      </a:ext>
                    </a:extLst>
                  </p:cNvPr>
                  <p:cNvCxnSpPr/>
                  <p:nvPr/>
                </p:nvCxnSpPr>
                <p:spPr>
                  <a:xfrm flipV="1">
                    <a:off x="216040" y="1230923"/>
                    <a:ext cx="578652" cy="588338"/>
                  </a:xfrm>
                  <a:prstGeom prst="straightConnector1">
                    <a:avLst/>
                  </a:prstGeom>
                  <a:noFill/>
                  <a:ln w="38100" cap="flat" cmpd="sng" algn="ctr">
                    <a:solidFill>
                      <a:srgbClr val="F79646"/>
                    </a:solidFill>
                    <a:prstDash val="solid"/>
                    <a:tailEnd type="arrow"/>
                  </a:ln>
                  <a:effectLst/>
                </p:spPr>
              </p:cxnSp>
              <p:sp>
                <p:nvSpPr>
                  <p:cNvPr id="20" name="Arc 19">
                    <a:extLst>
                      <a:ext uri="{FF2B5EF4-FFF2-40B4-BE49-F238E27FC236}">
                        <a16:creationId xmlns:a16="http://schemas.microsoft.com/office/drawing/2014/main" id="{1018834E-A044-2FDC-EB1F-708DE109DE93}"/>
                      </a:ext>
                    </a:extLst>
                  </p:cNvPr>
                  <p:cNvSpPr/>
                  <p:nvPr/>
                </p:nvSpPr>
                <p:spPr>
                  <a:xfrm>
                    <a:off x="0" y="1592664"/>
                    <a:ext cx="474980" cy="433070"/>
                  </a:xfrm>
                  <a:prstGeom prst="arc">
                    <a:avLst>
                      <a:gd name="adj1" fmla="val 18840956"/>
                      <a:gd name="adj2" fmla="val 0"/>
                    </a:avLst>
                  </a:prstGeom>
                  <a:noFill/>
                  <a:ln w="38100" cap="flat" cmpd="sng" algn="ctr">
                    <a:solidFill>
                      <a:srgbClr val="FFC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21" name="Connecteur droit avec flèche 20">
                    <a:extLst>
                      <a:ext uri="{FF2B5EF4-FFF2-40B4-BE49-F238E27FC236}">
                        <a16:creationId xmlns:a16="http://schemas.microsoft.com/office/drawing/2014/main" id="{C105E29C-E861-7F5F-F808-C1093DCBAB0A}"/>
                      </a:ext>
                    </a:extLst>
                  </p:cNvPr>
                  <p:cNvCxnSpPr/>
                  <p:nvPr/>
                </p:nvCxnSpPr>
                <p:spPr>
                  <a:xfrm>
                    <a:off x="673375" y="0"/>
                    <a:ext cx="0" cy="434340"/>
                  </a:xfrm>
                  <a:prstGeom prst="straightConnector1">
                    <a:avLst/>
                  </a:prstGeom>
                  <a:noFill/>
                  <a:ln w="38100" cap="flat" cmpd="sng" algn="ctr">
                    <a:solidFill>
                      <a:srgbClr val="F79646"/>
                    </a:solidFill>
                    <a:prstDash val="solid"/>
                    <a:tailEnd type="arrow"/>
                  </a:ln>
                  <a:effectLst/>
                </p:spPr>
              </p:cxnSp>
              <p:cxnSp>
                <p:nvCxnSpPr>
                  <p:cNvPr id="22" name="Connecteur droit avec flèche 21">
                    <a:extLst>
                      <a:ext uri="{FF2B5EF4-FFF2-40B4-BE49-F238E27FC236}">
                        <a16:creationId xmlns:a16="http://schemas.microsoft.com/office/drawing/2014/main" id="{F43F183D-72A2-9426-3FAF-72BDAAA5EE01}"/>
                      </a:ext>
                    </a:extLst>
                  </p:cNvPr>
                  <p:cNvCxnSpPr/>
                  <p:nvPr/>
                </p:nvCxnSpPr>
                <p:spPr>
                  <a:xfrm>
                    <a:off x="1703196" y="758651"/>
                    <a:ext cx="0" cy="579120"/>
                  </a:xfrm>
                  <a:prstGeom prst="straightConnector1">
                    <a:avLst/>
                  </a:prstGeom>
                  <a:noFill/>
                  <a:ln w="38100" cap="flat" cmpd="sng" algn="ctr">
                    <a:solidFill>
                      <a:srgbClr val="FF0000"/>
                    </a:solidFill>
                    <a:prstDash val="solid"/>
                    <a:tailEnd type="arrow"/>
                  </a:ln>
                  <a:effectLst/>
                </p:spPr>
              </p:cxnSp>
              <p:cxnSp>
                <p:nvCxnSpPr>
                  <p:cNvPr id="23" name="Connecteur droit avec flèche 22">
                    <a:extLst>
                      <a:ext uri="{FF2B5EF4-FFF2-40B4-BE49-F238E27FC236}">
                        <a16:creationId xmlns:a16="http://schemas.microsoft.com/office/drawing/2014/main" id="{C50249A3-3373-4537-1254-7E76A6822E34}"/>
                      </a:ext>
                    </a:extLst>
                  </p:cNvPr>
                  <p:cNvCxnSpPr/>
                  <p:nvPr/>
                </p:nvCxnSpPr>
                <p:spPr>
                  <a:xfrm>
                    <a:off x="1703196" y="758651"/>
                    <a:ext cx="0" cy="326983"/>
                  </a:xfrm>
                  <a:prstGeom prst="straightConnector1">
                    <a:avLst/>
                  </a:prstGeom>
                  <a:noFill/>
                  <a:ln w="38100" cap="flat" cmpd="sng" algn="ctr">
                    <a:solidFill>
                      <a:srgbClr val="00B050"/>
                    </a:solidFill>
                    <a:prstDash val="solid"/>
                    <a:tailEnd type="arrow"/>
                  </a:ln>
                  <a:effectLst/>
                </p:spPr>
              </p:cxnSp>
              <p:cxnSp>
                <p:nvCxnSpPr>
                  <p:cNvPr id="24" name="Connecteur droit avec flèche 23">
                    <a:extLst>
                      <a:ext uri="{FF2B5EF4-FFF2-40B4-BE49-F238E27FC236}">
                        <a16:creationId xmlns:a16="http://schemas.microsoft.com/office/drawing/2014/main" id="{34097E9E-1D16-2396-8D55-4FEB3F15E103}"/>
                      </a:ext>
                    </a:extLst>
                  </p:cNvPr>
                  <p:cNvCxnSpPr/>
                  <p:nvPr/>
                </p:nvCxnSpPr>
                <p:spPr>
                  <a:xfrm flipV="1">
                    <a:off x="216040" y="1818752"/>
                    <a:ext cx="4632325" cy="0"/>
                  </a:xfrm>
                  <a:prstGeom prst="straightConnector1">
                    <a:avLst/>
                  </a:prstGeom>
                  <a:noFill/>
                  <a:ln w="38100" cap="flat" cmpd="sng" algn="ctr">
                    <a:solidFill>
                      <a:schemeClr val="tx1"/>
                    </a:solidFill>
                    <a:prstDash val="solid"/>
                    <a:tailEnd type="arrow"/>
                  </a:ln>
                  <a:effectLst/>
                </p:spPr>
              </p:cxnSp>
            </p:grpSp>
            <p:sp>
              <p:nvSpPr>
                <p:cNvPr id="17" name="Ellipse 16">
                  <a:extLst>
                    <a:ext uri="{FF2B5EF4-FFF2-40B4-BE49-F238E27FC236}">
                      <a16:creationId xmlns:a16="http://schemas.microsoft.com/office/drawing/2014/main" id="{E3763C80-5AA1-8416-4613-9D6C3C640786}"/>
                    </a:ext>
                  </a:extLst>
                </p:cNvPr>
                <p:cNvSpPr/>
                <p:nvPr/>
              </p:nvSpPr>
              <p:spPr>
                <a:xfrm>
                  <a:off x="1663002" y="723482"/>
                  <a:ext cx="72390" cy="72390"/>
                </a:xfrm>
                <a:prstGeom prst="ellipse">
                  <a:avLst/>
                </a:prstGeom>
                <a:solidFill>
                  <a:srgbClr val="FF0000"/>
                </a:solid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mc:AlternateContent xmlns:mc="http://schemas.openxmlformats.org/markup-compatibility/2006">
            <mc:Choice xmlns:a14="http://schemas.microsoft.com/office/drawing/2010/main" Requires="a14">
              <p:sp>
                <p:nvSpPr>
                  <p:cNvPr id="15" name="Zone de texte 127">
                    <a:extLst>
                      <a:ext uri="{FF2B5EF4-FFF2-40B4-BE49-F238E27FC236}">
                        <a16:creationId xmlns:a16="http://schemas.microsoft.com/office/drawing/2014/main" id="{765C01D9-40F5-0596-F8DF-3AB107B7430B}"/>
                      </a:ext>
                    </a:extLst>
                  </p:cNvPr>
                  <p:cNvSpPr txBox="1"/>
                  <p:nvPr/>
                </p:nvSpPr>
                <p:spPr>
                  <a:xfrm>
                    <a:off x="1729741" y="1004364"/>
                    <a:ext cx="289930" cy="252730"/>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a</m:t>
                                  </m:r>
                                </m:e>
                                <m:sub>
                                  <m:r>
                                    <m:rPr>
                                      <m:nor/>
                                    </m:rPr>
                                    <a:rPr lang="fr-FR" sz="2400" b="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G</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Zone de texte 127">
                    <a:extLst>
                      <a:ext uri="{FF2B5EF4-FFF2-40B4-BE49-F238E27FC236}">
                        <a16:creationId xmlns:a16="http://schemas.microsoft.com/office/drawing/2014/main" id="{765C01D9-40F5-0596-F8DF-3AB107B7430B}"/>
                      </a:ext>
                    </a:extLst>
                  </p:cNvPr>
                  <p:cNvSpPr txBox="1">
                    <a:spLocks noRot="1" noChangeAspect="1" noMove="1" noResize="1" noEditPoints="1" noAdjustHandles="1" noChangeArrowheads="1" noChangeShapeType="1" noTextEdit="1"/>
                  </p:cNvSpPr>
                  <p:nvPr/>
                </p:nvSpPr>
                <p:spPr>
                  <a:xfrm>
                    <a:off x="1729741" y="1004364"/>
                    <a:ext cx="289930" cy="252730"/>
                  </a:xfrm>
                  <a:prstGeom prst="rect">
                    <a:avLst/>
                  </a:prstGeom>
                  <a:blipFill>
                    <a:blip r:embed="rId6"/>
                    <a:stretch>
                      <a:fillRect/>
                    </a:stretch>
                  </a:blipFill>
                  <a:ln w="38100">
                    <a:noFill/>
                  </a:ln>
                  <a:effectLst/>
                </p:spPr>
                <p:txBody>
                  <a:bodyPr/>
                  <a:lstStyle/>
                  <a:p>
                    <a:r>
                      <a:rPr lang="fr-FR">
                        <a:noFill/>
                      </a:rPr>
                      <a:t> </a:t>
                    </a:r>
                  </a:p>
                </p:txBody>
              </p:sp>
            </mc:Fallback>
          </mc:AlternateContent>
        </p:grpSp>
        <p:cxnSp>
          <p:nvCxnSpPr>
            <p:cNvPr id="6" name="Connecteur droit avec flèche 5">
              <a:extLst>
                <a:ext uri="{FF2B5EF4-FFF2-40B4-BE49-F238E27FC236}">
                  <a16:creationId xmlns:a16="http://schemas.microsoft.com/office/drawing/2014/main" id="{15BBBE57-41EF-6498-59A9-FA344D2DF2C6}"/>
                </a:ext>
              </a:extLst>
            </p:cNvPr>
            <p:cNvCxnSpPr/>
            <p:nvPr/>
          </p:nvCxnSpPr>
          <p:spPr>
            <a:xfrm flipV="1">
              <a:off x="216040" y="0"/>
              <a:ext cx="0" cy="2097405"/>
            </a:xfrm>
            <a:prstGeom prst="straightConnector1">
              <a:avLst/>
            </a:prstGeom>
            <a:noFill/>
            <a:ln w="38100" cap="flat" cmpd="sng" algn="ctr">
              <a:solidFill>
                <a:schemeClr val="tx1"/>
              </a:solidFill>
              <a:prstDash val="solid"/>
              <a:tailEnd type="arrow"/>
            </a:ln>
            <a:effectLst/>
          </p:spPr>
        </p:cxnSp>
      </p:grpSp>
      <mc:AlternateContent xmlns:mc="http://schemas.openxmlformats.org/markup-compatibility/2006">
        <mc:Choice xmlns:a14="http://schemas.microsoft.com/office/drawing/2010/main" Requires="a14">
          <p:sp>
            <p:nvSpPr>
              <p:cNvPr id="26" name="ZoneTexte 25">
                <a:extLst>
                  <a:ext uri="{FF2B5EF4-FFF2-40B4-BE49-F238E27FC236}">
                    <a16:creationId xmlns:a16="http://schemas.microsoft.com/office/drawing/2014/main" id="{DAC77052-36A0-877C-3795-1701B5560268}"/>
                  </a:ext>
                </a:extLst>
              </p:cNvPr>
              <p:cNvSpPr txBox="1"/>
              <p:nvPr/>
            </p:nvSpPr>
            <p:spPr>
              <a:xfrm>
                <a:off x="6096000" y="2037617"/>
                <a:ext cx="4809031" cy="1311321"/>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en-US"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P</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sub>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sub>
                          </m:sSub>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ZoneTexte 25">
                <a:extLst>
                  <a:ext uri="{FF2B5EF4-FFF2-40B4-BE49-F238E27FC236}">
                    <a16:creationId xmlns:a16="http://schemas.microsoft.com/office/drawing/2014/main" id="{DAC77052-36A0-877C-3795-1701B5560268}"/>
                  </a:ext>
                </a:extLst>
              </p:cNvPr>
              <p:cNvSpPr txBox="1">
                <a:spLocks noRot="1" noChangeAspect="1" noMove="1" noResize="1" noEditPoints="1" noAdjustHandles="1" noChangeArrowheads="1" noChangeShapeType="1" noTextEdit="1"/>
              </p:cNvSpPr>
              <p:nvPr/>
            </p:nvSpPr>
            <p:spPr>
              <a:xfrm>
                <a:off x="6096000" y="2037617"/>
                <a:ext cx="4809031" cy="1311321"/>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0004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23DC-55DA-88DA-BBB5-9C6D39D5B56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3868EB56-92BB-F07D-CA0E-1F7406A7E0D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12BBA85-BABF-D97D-B916-3E2859309445}"/>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Troisième loi de Newton - Actions réciproques</a:t>
            </a:r>
            <a:endParaRPr lang="fr-FR" sz="3200" dirty="0"/>
          </a:p>
        </p:txBody>
      </p:sp>
      <p:grpSp>
        <p:nvGrpSpPr>
          <p:cNvPr id="4" name="Groupe 3">
            <a:extLst>
              <a:ext uri="{FF2B5EF4-FFF2-40B4-BE49-F238E27FC236}">
                <a16:creationId xmlns:a16="http://schemas.microsoft.com/office/drawing/2014/main" id="{F284714B-E058-6543-B6F5-295030074E7B}"/>
              </a:ext>
            </a:extLst>
          </p:cNvPr>
          <p:cNvGrpSpPr/>
          <p:nvPr/>
        </p:nvGrpSpPr>
        <p:grpSpPr>
          <a:xfrm>
            <a:off x="6833424" y="888132"/>
            <a:ext cx="4902799" cy="5306193"/>
            <a:chOff x="152054" y="0"/>
            <a:chExt cx="1917720" cy="2093864"/>
          </a:xfrm>
        </p:grpSpPr>
        <p:grpSp>
          <p:nvGrpSpPr>
            <p:cNvPr id="5" name="Groupe 4">
              <a:extLst>
                <a:ext uri="{FF2B5EF4-FFF2-40B4-BE49-F238E27FC236}">
                  <a16:creationId xmlns:a16="http://schemas.microsoft.com/office/drawing/2014/main" id="{EE64F5E7-6A5C-7A9A-239E-9EB8E0F4DB7C}"/>
                </a:ext>
              </a:extLst>
            </p:cNvPr>
            <p:cNvGrpSpPr/>
            <p:nvPr/>
          </p:nvGrpSpPr>
          <p:grpSpPr>
            <a:xfrm>
              <a:off x="152054" y="0"/>
              <a:ext cx="1913958" cy="2093864"/>
              <a:chOff x="0" y="0"/>
              <a:chExt cx="1913958" cy="2093864"/>
            </a:xfrm>
          </p:grpSpPr>
          <p:sp>
            <p:nvSpPr>
              <p:cNvPr id="12" name="Ellipse 11">
                <a:extLst>
                  <a:ext uri="{FF2B5EF4-FFF2-40B4-BE49-F238E27FC236}">
                    <a16:creationId xmlns:a16="http://schemas.microsoft.com/office/drawing/2014/main" id="{1DADDEF9-E197-38C7-4F3C-C25B7781F128}"/>
                  </a:ext>
                </a:extLst>
              </p:cNvPr>
              <p:cNvSpPr/>
              <p:nvPr/>
            </p:nvSpPr>
            <p:spPr>
              <a:xfrm>
                <a:off x="1390996" y="1280160"/>
                <a:ext cx="522962" cy="522962"/>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3" name="Ellipse 12">
                <a:extLst>
                  <a:ext uri="{FF2B5EF4-FFF2-40B4-BE49-F238E27FC236}">
                    <a16:creationId xmlns:a16="http://schemas.microsoft.com/office/drawing/2014/main" id="{5EFB53BB-71B3-6930-0B7D-766AF556E8CB}"/>
                  </a:ext>
                </a:extLst>
              </p:cNvPr>
              <p:cNvSpPr/>
              <p:nvPr/>
            </p:nvSpPr>
            <p:spPr>
              <a:xfrm>
                <a:off x="108065" y="0"/>
                <a:ext cx="905070" cy="905070"/>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4" name="Ellipse 13">
                <a:extLst>
                  <a:ext uri="{FF2B5EF4-FFF2-40B4-BE49-F238E27FC236}">
                    <a16:creationId xmlns:a16="http://schemas.microsoft.com/office/drawing/2014/main" id="{D50F96C0-0A8C-4B15-35BC-3E1BB64F428F}"/>
                  </a:ext>
                </a:extLst>
              </p:cNvPr>
              <p:cNvSpPr/>
              <p:nvPr/>
            </p:nvSpPr>
            <p:spPr>
              <a:xfrm>
                <a:off x="537556" y="42672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5" name="Ellipse 14">
                <a:extLst>
                  <a:ext uri="{FF2B5EF4-FFF2-40B4-BE49-F238E27FC236}">
                    <a16:creationId xmlns:a16="http://schemas.microsoft.com/office/drawing/2014/main" id="{7D4257F4-840A-340C-067D-1B6BAC6E02D1}"/>
                  </a:ext>
                </a:extLst>
              </p:cNvPr>
              <p:cNvSpPr/>
              <p:nvPr/>
            </p:nvSpPr>
            <p:spPr>
              <a:xfrm>
                <a:off x="1626523" y="152122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16" name="Connecteur droit 15">
                <a:extLst>
                  <a:ext uri="{FF2B5EF4-FFF2-40B4-BE49-F238E27FC236}">
                    <a16:creationId xmlns:a16="http://schemas.microsoft.com/office/drawing/2014/main" id="{C33DA286-F358-9C63-58DC-C0319CB1DF55}"/>
                  </a:ext>
                </a:extLst>
              </p:cNvPr>
              <p:cNvCxnSpPr/>
              <p:nvPr/>
            </p:nvCxnSpPr>
            <p:spPr>
              <a:xfrm flipH="1">
                <a:off x="0" y="448888"/>
                <a:ext cx="556859" cy="55046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7B50A8E-C624-DE2A-93C6-8783B34992EF}"/>
                  </a:ext>
                </a:extLst>
              </p:cNvPr>
              <p:cNvCxnSpPr/>
              <p:nvPr/>
            </p:nvCxnSpPr>
            <p:spPr>
              <a:xfrm flipH="1">
                <a:off x="1091738" y="1543397"/>
                <a:ext cx="556859" cy="55046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3E7D9DC-6EC0-1FED-422B-D49D0FFC4CE2}"/>
                  </a:ext>
                </a:extLst>
              </p:cNvPr>
              <p:cNvCxnSpPr/>
              <p:nvPr/>
            </p:nvCxnSpPr>
            <p:spPr>
              <a:xfrm>
                <a:off x="65809" y="933104"/>
                <a:ext cx="1091115" cy="109728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2A1C893-BAB3-605C-21F1-1DD39B0BCD91}"/>
                  </a:ext>
                </a:extLst>
              </p:cNvPr>
              <p:cNvCxnSpPr/>
              <p:nvPr/>
            </p:nvCxnSpPr>
            <p:spPr>
              <a:xfrm>
                <a:off x="556952" y="446117"/>
                <a:ext cx="435625" cy="435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C399F353-558B-A5B7-FEFA-043ED5D81E50}"/>
                  </a:ext>
                </a:extLst>
              </p:cNvPr>
              <p:cNvCxnSpPr/>
              <p:nvPr/>
            </p:nvCxnSpPr>
            <p:spPr>
              <a:xfrm>
                <a:off x="1212965" y="1102129"/>
                <a:ext cx="435625" cy="435625"/>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B0F0C238-A56E-8760-8ADD-C5F483E8CF72}"/>
                </a:ext>
              </a:extLst>
            </p:cNvPr>
            <p:cNvGrpSpPr/>
            <p:nvPr/>
          </p:nvGrpSpPr>
          <p:grpSpPr>
            <a:xfrm>
              <a:off x="720436" y="51748"/>
              <a:ext cx="1349338" cy="1983046"/>
              <a:chOff x="720436" y="-217031"/>
              <a:chExt cx="1349338" cy="1983046"/>
            </a:xfrm>
          </p:grpSpPr>
          <mc:AlternateContent xmlns:mc="http://schemas.openxmlformats.org/markup-compatibility/2006">
            <mc:Choice xmlns:a14="http://schemas.microsoft.com/office/drawing/2010/main" Requires="a14">
              <p:sp>
                <p:nvSpPr>
                  <p:cNvPr id="7" name="Zone de texte 307">
                    <a:extLst>
                      <a:ext uri="{FF2B5EF4-FFF2-40B4-BE49-F238E27FC236}">
                        <a16:creationId xmlns:a16="http://schemas.microsoft.com/office/drawing/2014/main" id="{C8600CB7-3B14-43B4-A756-FFBA8FA4CFE9}"/>
                      </a:ext>
                    </a:extLst>
                  </p:cNvPr>
                  <p:cNvSpPr txBox="1"/>
                  <p:nvPr/>
                </p:nvSpPr>
                <p:spPr>
                  <a:xfrm>
                    <a:off x="1641246" y="897724"/>
                    <a:ext cx="393470" cy="24938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 de texte 307">
                    <a:extLst>
                      <a:ext uri="{FF2B5EF4-FFF2-40B4-BE49-F238E27FC236}">
                        <a16:creationId xmlns:a16="http://schemas.microsoft.com/office/drawing/2014/main" id="{C8600CB7-3B14-43B4-A756-FFBA8FA4CFE9}"/>
                      </a:ext>
                    </a:extLst>
                  </p:cNvPr>
                  <p:cNvSpPr txBox="1">
                    <a:spLocks noRot="1" noChangeAspect="1" noMove="1" noResize="1" noEditPoints="1" noAdjustHandles="1" noChangeArrowheads="1" noChangeShapeType="1" noTextEdit="1"/>
                  </p:cNvSpPr>
                  <p:nvPr/>
                </p:nvSpPr>
                <p:spPr>
                  <a:xfrm>
                    <a:off x="1641246" y="897724"/>
                    <a:ext cx="393470" cy="249382"/>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Zone de texte 308">
                    <a:extLst>
                      <a:ext uri="{FF2B5EF4-FFF2-40B4-BE49-F238E27FC236}">
                        <a16:creationId xmlns:a16="http://schemas.microsoft.com/office/drawing/2014/main" id="{6F3979B8-6B6C-6E4D-6CBB-D21FE682566D}"/>
                      </a:ext>
                    </a:extLst>
                  </p:cNvPr>
                  <p:cNvSpPr txBox="1"/>
                  <p:nvPr/>
                </p:nvSpPr>
                <p:spPr>
                  <a:xfrm>
                    <a:off x="874312" y="142746"/>
                    <a:ext cx="379615" cy="2438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Zone de texte 308">
                    <a:extLst>
                      <a:ext uri="{FF2B5EF4-FFF2-40B4-BE49-F238E27FC236}">
                        <a16:creationId xmlns:a16="http://schemas.microsoft.com/office/drawing/2014/main" id="{6F3979B8-6B6C-6E4D-6CBB-D21FE682566D}"/>
                      </a:ext>
                    </a:extLst>
                  </p:cNvPr>
                  <p:cNvSpPr txBox="1">
                    <a:spLocks noRot="1" noChangeAspect="1" noMove="1" noResize="1" noEditPoints="1" noAdjustHandles="1" noChangeArrowheads="1" noChangeShapeType="1" noTextEdit="1"/>
                  </p:cNvSpPr>
                  <p:nvPr/>
                </p:nvSpPr>
                <p:spPr>
                  <a:xfrm>
                    <a:off x="874312" y="142746"/>
                    <a:ext cx="379615" cy="243840"/>
                  </a:xfrm>
                  <a:prstGeom prst="rect">
                    <a:avLst/>
                  </a:prstGeom>
                  <a:blipFill>
                    <a:blip r:embed="rId3"/>
                    <a:stretch>
                      <a:fillRect/>
                    </a:stretch>
                  </a:blipFill>
                  <a:ln w="6350">
                    <a:noFill/>
                  </a:ln>
                </p:spPr>
                <p:txBody>
                  <a:bodyPr/>
                  <a:lstStyle/>
                  <a:p>
                    <a:r>
                      <a:rPr lang="fr-FR">
                        <a:noFill/>
                      </a:rPr>
                      <a:t> </a:t>
                    </a:r>
                  </a:p>
                </p:txBody>
              </p:sp>
            </mc:Fallback>
          </mc:AlternateContent>
          <p:sp>
            <p:nvSpPr>
              <p:cNvPr id="9" name="Zone de texte 310">
                <a:extLst>
                  <a:ext uri="{FF2B5EF4-FFF2-40B4-BE49-F238E27FC236}">
                    <a16:creationId xmlns:a16="http://schemas.microsoft.com/office/drawing/2014/main" id="{CA46AB80-7AB7-619F-1E35-0CE9833E4EAB}"/>
                  </a:ext>
                </a:extLst>
              </p:cNvPr>
              <p:cNvSpPr txBox="1"/>
              <p:nvPr/>
            </p:nvSpPr>
            <p:spPr>
              <a:xfrm>
                <a:off x="1097922" y="-217031"/>
                <a:ext cx="484909" cy="17131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311">
                <a:extLst>
                  <a:ext uri="{FF2B5EF4-FFF2-40B4-BE49-F238E27FC236}">
                    <a16:creationId xmlns:a16="http://schemas.microsoft.com/office/drawing/2014/main" id="{981F47A7-DE66-11D8-4751-DFD9E8BFB657}"/>
                  </a:ext>
                </a:extLst>
              </p:cNvPr>
              <p:cNvSpPr txBox="1"/>
              <p:nvPr/>
            </p:nvSpPr>
            <p:spPr>
              <a:xfrm>
                <a:off x="1584865" y="1548990"/>
                <a:ext cx="484909" cy="2170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312">
                <a:extLst>
                  <a:ext uri="{FF2B5EF4-FFF2-40B4-BE49-F238E27FC236}">
                    <a16:creationId xmlns:a16="http://schemas.microsoft.com/office/drawing/2014/main" id="{5733ACB4-DDAD-3A50-CB40-62F4F22B8E1F}"/>
                  </a:ext>
                </a:extLst>
              </p:cNvPr>
              <p:cNvSpPr txBox="1"/>
              <p:nvPr/>
            </p:nvSpPr>
            <p:spPr>
              <a:xfrm>
                <a:off x="720436" y="1044632"/>
                <a:ext cx="155171" cy="19673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FDADB375-1628-28BB-BFE7-4D382E61B462}"/>
                  </a:ext>
                </a:extLst>
              </p:cNvPr>
              <p:cNvSpPr txBox="1"/>
              <p:nvPr/>
            </p:nvSpPr>
            <p:spPr>
              <a:xfrm>
                <a:off x="-18596" y="584775"/>
                <a:ext cx="6418554" cy="575426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Lorsqu'un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exerce sur un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une action mécanique modélisée par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alors le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exerce sur le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l'action mécanique modélisée par la force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Que les corps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soient au repos ou en mouvement, les deux forces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sont toujours égales et opposées.</a:t>
                </a: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ZoneTexte 21">
                <a:extLst>
                  <a:ext uri="{FF2B5EF4-FFF2-40B4-BE49-F238E27FC236}">
                    <a16:creationId xmlns:a16="http://schemas.microsoft.com/office/drawing/2014/main" id="{FDADB375-1628-28BB-BFE7-4D382E61B462}"/>
                  </a:ext>
                </a:extLst>
              </p:cNvPr>
              <p:cNvSpPr txBox="1">
                <a:spLocks noRot="1" noChangeAspect="1" noMove="1" noResize="1" noEditPoints="1" noAdjustHandles="1" noChangeArrowheads="1" noChangeShapeType="1" noTextEdit="1"/>
              </p:cNvSpPr>
              <p:nvPr/>
            </p:nvSpPr>
            <p:spPr>
              <a:xfrm>
                <a:off x="-18596" y="584775"/>
                <a:ext cx="6418554" cy="5754268"/>
              </a:xfrm>
              <a:prstGeom prst="rect">
                <a:avLst/>
              </a:prstGeom>
              <a:blipFill>
                <a:blip r:embed="rId4"/>
                <a:stretch>
                  <a:fillRect l="-1519" t="-742" r="-1425"/>
                </a:stretch>
              </a:blipFill>
            </p:spPr>
            <p:txBody>
              <a:bodyPr/>
              <a:lstStyle/>
              <a:p>
                <a:r>
                  <a:rPr lang="fr-FR">
                    <a:noFill/>
                  </a:rPr>
                  <a:t> </a:t>
                </a:r>
              </a:p>
            </p:txBody>
          </p:sp>
        </mc:Fallback>
      </mc:AlternateContent>
    </p:spTree>
    <p:extLst>
      <p:ext uri="{BB962C8B-B14F-4D97-AF65-F5344CB8AC3E}">
        <p14:creationId xmlns:p14="http://schemas.microsoft.com/office/powerpoint/2010/main" val="193032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F286-CC92-07B5-DA6B-0AC4029548C4}"/>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718C371-4AD5-287F-77BF-442922EC705B}"/>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083CF4E7-095C-8CC1-69E4-9784A0EA5BDF}"/>
              </a:ext>
            </a:extLst>
          </p:cNvPr>
          <p:cNvGrpSpPr/>
          <p:nvPr/>
        </p:nvGrpSpPr>
        <p:grpSpPr>
          <a:xfrm>
            <a:off x="6602605" y="477564"/>
            <a:ext cx="4989244" cy="4610464"/>
            <a:chOff x="25121" y="0"/>
            <a:chExt cx="1685290" cy="1557383"/>
          </a:xfrm>
        </p:grpSpPr>
        <p:sp>
          <p:nvSpPr>
            <p:cNvPr id="3" name="Rectangle à coins arrondis 440">
              <a:extLst>
                <a:ext uri="{FF2B5EF4-FFF2-40B4-BE49-F238E27FC236}">
                  <a16:creationId xmlns:a16="http://schemas.microsoft.com/office/drawing/2014/main" id="{34BA7B25-FA78-8F27-4D1B-F3D955A8E8C4}"/>
                </a:ext>
              </a:extLst>
            </p:cNvPr>
            <p:cNvSpPr/>
            <p:nvPr/>
          </p:nvSpPr>
          <p:spPr>
            <a:xfrm>
              <a:off x="477297" y="437103"/>
              <a:ext cx="868422" cy="437439"/>
            </a:xfrm>
            <a:prstGeom prst="roundRect">
              <a:avLst/>
            </a:prstGeom>
            <a:solidFill>
              <a:sysClr val="window" lastClr="FFFFFF">
                <a:lumMod val="85000"/>
              </a:sysClr>
            </a:solidFill>
            <a:ln w="254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4" name="Connecteur droit 3">
              <a:extLst>
                <a:ext uri="{FF2B5EF4-FFF2-40B4-BE49-F238E27FC236}">
                  <a16:creationId xmlns:a16="http://schemas.microsoft.com/office/drawing/2014/main" id="{ADF6685C-0A31-93D3-4007-8AAAFD6A4870}"/>
                </a:ext>
              </a:extLst>
            </p:cNvPr>
            <p:cNvCxnSpPr/>
            <p:nvPr/>
          </p:nvCxnSpPr>
          <p:spPr>
            <a:xfrm>
              <a:off x="25121" y="874206"/>
              <a:ext cx="1685290" cy="0"/>
            </a:xfrm>
            <a:prstGeom prst="line">
              <a:avLst/>
            </a:prstGeom>
            <a:noFill/>
            <a:ln w="28575" cap="flat" cmpd="sng" algn="ctr">
              <a:solidFill>
                <a:schemeClr val="tx1"/>
              </a:solidFill>
              <a:prstDash val="solid"/>
            </a:ln>
            <a:effectLst/>
          </p:spPr>
        </p:cxnSp>
        <p:cxnSp>
          <p:nvCxnSpPr>
            <p:cNvPr id="5" name="Connecteur droit avec flèche 4">
              <a:extLst>
                <a:ext uri="{FF2B5EF4-FFF2-40B4-BE49-F238E27FC236}">
                  <a16:creationId xmlns:a16="http://schemas.microsoft.com/office/drawing/2014/main" id="{0E265711-269F-BD55-5F72-ADEFCD80A8F5}"/>
                </a:ext>
              </a:extLst>
            </p:cNvPr>
            <p:cNvCxnSpPr/>
            <p:nvPr/>
          </p:nvCxnSpPr>
          <p:spPr>
            <a:xfrm>
              <a:off x="914400" y="653143"/>
              <a:ext cx="0" cy="904240"/>
            </a:xfrm>
            <a:prstGeom prst="straightConnector1">
              <a:avLst/>
            </a:prstGeom>
            <a:noFill/>
            <a:ln w="19050" cap="flat" cmpd="sng" algn="ctr">
              <a:solidFill>
                <a:srgbClr val="FF0000"/>
              </a:solidFill>
              <a:prstDash val="solid"/>
              <a:tailEnd type="arrow"/>
            </a:ln>
            <a:effectLst/>
          </p:spPr>
        </p:cxnSp>
        <p:cxnSp>
          <p:nvCxnSpPr>
            <p:cNvPr id="6" name="Connecteur droit avec flèche 5">
              <a:extLst>
                <a:ext uri="{FF2B5EF4-FFF2-40B4-BE49-F238E27FC236}">
                  <a16:creationId xmlns:a16="http://schemas.microsoft.com/office/drawing/2014/main" id="{E6A062CF-1507-7F36-D7E2-11A623AEE522}"/>
                </a:ext>
              </a:extLst>
            </p:cNvPr>
            <p:cNvCxnSpPr/>
            <p:nvPr/>
          </p:nvCxnSpPr>
          <p:spPr>
            <a:xfrm flipV="1">
              <a:off x="894303" y="0"/>
              <a:ext cx="0" cy="869950"/>
            </a:xfrm>
            <a:prstGeom prst="straightConnector1">
              <a:avLst/>
            </a:prstGeom>
            <a:noFill/>
            <a:ln w="19050" cap="flat" cmpd="sng" algn="ctr">
              <a:solidFill>
                <a:srgbClr val="0070C0"/>
              </a:solidFill>
              <a:prstDash val="solid"/>
              <a:tailEnd type="arrow"/>
            </a:ln>
            <a:effectLst/>
          </p:spPr>
        </p:cxnSp>
        <p:sp>
          <p:nvSpPr>
            <p:cNvPr id="7" name="Ellipse 6">
              <a:extLst>
                <a:ext uri="{FF2B5EF4-FFF2-40B4-BE49-F238E27FC236}">
                  <a16:creationId xmlns:a16="http://schemas.microsoft.com/office/drawing/2014/main" id="{E3671E82-034C-E42E-3BF0-9AFB53E1D42C}"/>
                </a:ext>
              </a:extLst>
            </p:cNvPr>
            <p:cNvSpPr/>
            <p:nvPr/>
          </p:nvSpPr>
          <p:spPr>
            <a:xfrm>
              <a:off x="869182" y="617973"/>
              <a:ext cx="72369" cy="73477"/>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8" name="Zone de texte 271">
              <a:extLst>
                <a:ext uri="{FF2B5EF4-FFF2-40B4-BE49-F238E27FC236}">
                  <a16:creationId xmlns:a16="http://schemas.microsoft.com/office/drawing/2014/main" id="{5080FE49-601B-BDE8-DF89-342D6DC006A2}"/>
                </a:ext>
              </a:extLst>
            </p:cNvPr>
            <p:cNvSpPr txBox="1"/>
            <p:nvPr/>
          </p:nvSpPr>
          <p:spPr>
            <a:xfrm>
              <a:off x="984738" y="547635"/>
              <a:ext cx="97226" cy="165797"/>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Zone de texte 272">
                  <a:extLst>
                    <a:ext uri="{FF2B5EF4-FFF2-40B4-BE49-F238E27FC236}">
                      <a16:creationId xmlns:a16="http://schemas.microsoft.com/office/drawing/2014/main" id="{D10EDFDF-829C-A069-A386-2BB6DD295C19}"/>
                    </a:ext>
                  </a:extLst>
                </p:cNvPr>
                <p:cNvSpPr txBox="1"/>
                <p:nvPr/>
              </p:nvSpPr>
              <p:spPr>
                <a:xfrm>
                  <a:off x="869182" y="1034980"/>
                  <a:ext cx="818515" cy="2609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Solide</m:t>
                                </m:r>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Sol</m:t>
                                </m:r>
                              </m:sub>
                            </m:sSub>
                          </m:e>
                        </m:acc>
                        <m:r>
                          <m:rPr>
                            <m:nor/>
                          </m:rPr>
                          <a:rPr lang="fr-FR" sz="2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 de texte 272">
                  <a:extLst>
                    <a:ext uri="{FF2B5EF4-FFF2-40B4-BE49-F238E27FC236}">
                      <a16:creationId xmlns:a16="http://schemas.microsoft.com/office/drawing/2014/main" id="{D10EDFDF-829C-A069-A386-2BB6DD295C19}"/>
                    </a:ext>
                  </a:extLst>
                </p:cNvPr>
                <p:cNvSpPr txBox="1">
                  <a:spLocks noRot="1" noChangeAspect="1" noMove="1" noResize="1" noEditPoints="1" noAdjustHandles="1" noChangeArrowheads="1" noChangeShapeType="1" noTextEdit="1"/>
                </p:cNvSpPr>
                <p:nvPr/>
              </p:nvSpPr>
              <p:spPr>
                <a:xfrm>
                  <a:off x="869182" y="1034980"/>
                  <a:ext cx="818515" cy="260985"/>
                </a:xfrm>
                <a:prstGeom prst="rect">
                  <a:avLst/>
                </a:prstGeom>
                <a:blipFill>
                  <a:blip r:embed="rId2"/>
                  <a:stretch>
                    <a:fillRect/>
                  </a:stretch>
                </a:blipFill>
                <a:ln w="635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0" name="Zone de texte 274">
                  <a:extLst>
                    <a:ext uri="{FF2B5EF4-FFF2-40B4-BE49-F238E27FC236}">
                      <a16:creationId xmlns:a16="http://schemas.microsoft.com/office/drawing/2014/main" id="{ACB73D1E-41B5-CD8C-1597-20AF87AC7C86}"/>
                    </a:ext>
                  </a:extLst>
                </p:cNvPr>
                <p:cNvSpPr txBox="1"/>
                <p:nvPr/>
              </p:nvSpPr>
              <p:spPr>
                <a:xfrm>
                  <a:off x="849086" y="80387"/>
                  <a:ext cx="783590" cy="24574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Sol</m:t>
                                </m:r>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Solide</m:t>
                                </m:r>
                              </m:sub>
                            </m:sSub>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Zone de texte 274">
                  <a:extLst>
                    <a:ext uri="{FF2B5EF4-FFF2-40B4-BE49-F238E27FC236}">
                      <a16:creationId xmlns:a16="http://schemas.microsoft.com/office/drawing/2014/main" id="{ACB73D1E-41B5-CD8C-1597-20AF87AC7C86}"/>
                    </a:ext>
                  </a:extLst>
                </p:cNvPr>
                <p:cNvSpPr txBox="1">
                  <a:spLocks noRot="1" noChangeAspect="1" noMove="1" noResize="1" noEditPoints="1" noAdjustHandles="1" noChangeArrowheads="1" noChangeShapeType="1" noTextEdit="1"/>
                </p:cNvSpPr>
                <p:nvPr/>
              </p:nvSpPr>
              <p:spPr>
                <a:xfrm>
                  <a:off x="849086" y="80387"/>
                  <a:ext cx="783590" cy="245745"/>
                </a:xfrm>
                <a:prstGeom prst="rect">
                  <a:avLst/>
                </a:prstGeom>
                <a:blipFill>
                  <a:blip r:embed="rId3"/>
                  <a:stretch>
                    <a:fillRect/>
                  </a:stretch>
                </a:blipFill>
                <a:ln w="6350">
                  <a:noFill/>
                </a:ln>
                <a:effectLst/>
              </p:spPr>
              <p:txBody>
                <a:bodyPr/>
                <a:lstStyle/>
                <a:p>
                  <a:r>
                    <a:rPr lang="fr-FR">
                      <a:noFill/>
                    </a:rPr>
                    <a:t> </a:t>
                  </a:r>
                </a:p>
              </p:txBody>
            </p:sp>
          </mc:Fallback>
        </mc:AlternateContent>
        <p:sp>
          <p:nvSpPr>
            <p:cNvPr id="11" name="Zone de texte 276">
              <a:extLst>
                <a:ext uri="{FF2B5EF4-FFF2-40B4-BE49-F238E27FC236}">
                  <a16:creationId xmlns:a16="http://schemas.microsoft.com/office/drawing/2014/main" id="{1AAF07C4-136D-C648-5482-635D4EFFA6F9}"/>
                </a:ext>
              </a:extLst>
            </p:cNvPr>
            <p:cNvSpPr txBox="1"/>
            <p:nvPr/>
          </p:nvSpPr>
          <p:spPr>
            <a:xfrm>
              <a:off x="1371600" y="874206"/>
              <a:ext cx="336550" cy="21653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a:effectLst/>
                  <a:latin typeface="Comic Sans MS" panose="030F0702030302020204" pitchFamily="66" charset="0"/>
                  <a:ea typeface="Calibri" panose="020F0502020204030204" pitchFamily="34" charset="0"/>
                  <a:cs typeface="Times New Roman" panose="02020603050405020304" pitchFamily="18" charset="0"/>
                </a:rPr>
                <a:t>Sol</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Zone de texte 277">
              <a:extLst>
                <a:ext uri="{FF2B5EF4-FFF2-40B4-BE49-F238E27FC236}">
                  <a16:creationId xmlns:a16="http://schemas.microsoft.com/office/drawing/2014/main" id="{B270BF2C-A272-6B90-F369-6E748BF9AE51}"/>
                </a:ext>
              </a:extLst>
            </p:cNvPr>
            <p:cNvSpPr txBox="1"/>
            <p:nvPr/>
          </p:nvSpPr>
          <p:spPr>
            <a:xfrm>
              <a:off x="150998" y="566928"/>
              <a:ext cx="478790" cy="21590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Solide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p:txBody>
        </p:sp>
      </p:grpSp>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07E3E8E7-072C-2F26-2431-A04FAC2466E8}"/>
                  </a:ext>
                </a:extLst>
              </p:cNvPr>
              <p:cNvSpPr txBox="1"/>
              <p:nvPr/>
            </p:nvSpPr>
            <p:spPr>
              <a:xfrm>
                <a:off x="9832" y="58336"/>
                <a:ext cx="5063614" cy="364369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immobile par rapport à la Terre, appuie sur le sol horizontal avec une force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réciproquement, le sol soutient le solide, avec une force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telle 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ZoneTexte 13">
                <a:extLst>
                  <a:ext uri="{FF2B5EF4-FFF2-40B4-BE49-F238E27FC236}">
                    <a16:creationId xmlns:a16="http://schemas.microsoft.com/office/drawing/2014/main" id="{07E3E8E7-072C-2F26-2431-A04FAC2466E8}"/>
                  </a:ext>
                </a:extLst>
              </p:cNvPr>
              <p:cNvSpPr txBox="1">
                <a:spLocks noRot="1" noChangeAspect="1" noMove="1" noResize="1" noEditPoints="1" noAdjustHandles="1" noChangeArrowheads="1" noChangeShapeType="1" noTextEdit="1"/>
              </p:cNvSpPr>
              <p:nvPr/>
            </p:nvSpPr>
            <p:spPr>
              <a:xfrm>
                <a:off x="9832" y="58336"/>
                <a:ext cx="5063614" cy="3643690"/>
              </a:xfrm>
              <a:prstGeom prst="rect">
                <a:avLst/>
              </a:prstGeom>
              <a:blipFill>
                <a:blip r:embed="rId4"/>
                <a:stretch>
                  <a:fillRect l="-1928" t="-1173" r="-192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6" name="ZoneTexte 15">
                <a:extLst>
                  <a:ext uri="{FF2B5EF4-FFF2-40B4-BE49-F238E27FC236}">
                    <a16:creationId xmlns:a16="http://schemas.microsoft.com/office/drawing/2014/main" id="{A7CA77B8-402B-6C42-057B-1DB5BD285214}"/>
                  </a:ext>
                </a:extLst>
              </p:cNvPr>
              <p:cNvSpPr txBox="1"/>
              <p:nvPr/>
            </p:nvSpPr>
            <p:spPr>
              <a:xfrm>
                <a:off x="-1" y="3880672"/>
                <a:ext cx="8023123" cy="1026307"/>
              </a:xfrm>
              <a:prstGeom prst="rect">
                <a:avLst/>
              </a:prstGeom>
              <a:noFill/>
            </p:spPr>
            <p:txBody>
              <a:bodyPr wrap="square">
                <a:spAutoFit/>
              </a:bodyPr>
              <a:lstStyle/>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 </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Les vecteurs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Solide</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m:t>
                            </m:r>
                          </m:sub>
                        </m:sSub>
                      </m:e>
                    </m:acc>
                  </m:oMath>
                </a14:m>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et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Solide</m:t>
                            </m:r>
                          </m:sub>
                        </m:sSub>
                      </m:e>
                    </m:acc>
                  </m:oMath>
                </a14:m>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ont des points d'applications différents.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ZoneTexte 15">
                <a:extLst>
                  <a:ext uri="{FF2B5EF4-FFF2-40B4-BE49-F238E27FC236}">
                    <a16:creationId xmlns:a16="http://schemas.microsoft.com/office/drawing/2014/main" id="{A7CA77B8-402B-6C42-057B-1DB5BD285214}"/>
                  </a:ext>
                </a:extLst>
              </p:cNvPr>
              <p:cNvSpPr txBox="1">
                <a:spLocks noRot="1" noChangeAspect="1" noMove="1" noResize="1" noEditPoints="1" noAdjustHandles="1" noChangeArrowheads="1" noChangeShapeType="1" noTextEdit="1"/>
              </p:cNvSpPr>
              <p:nvPr/>
            </p:nvSpPr>
            <p:spPr>
              <a:xfrm>
                <a:off x="-1" y="3880672"/>
                <a:ext cx="8023123" cy="1026307"/>
              </a:xfrm>
              <a:prstGeom prst="rect">
                <a:avLst/>
              </a:prstGeom>
              <a:blipFill>
                <a:blip r:embed="rId5"/>
                <a:stretch>
                  <a:fillRect l="-1140" b="-13095"/>
                </a:stretch>
              </a:blipFill>
            </p:spPr>
            <p:txBody>
              <a:bodyPr/>
              <a:lstStyle/>
              <a:p>
                <a:r>
                  <a:rPr lang="fr-FR">
                    <a:noFill/>
                  </a:rPr>
                  <a:t> </a:t>
                </a:r>
              </a:p>
            </p:txBody>
          </p:sp>
        </mc:Fallback>
      </mc:AlternateContent>
    </p:spTree>
    <p:extLst>
      <p:ext uri="{BB962C8B-B14F-4D97-AF65-F5344CB8AC3E}">
        <p14:creationId xmlns:p14="http://schemas.microsoft.com/office/powerpoint/2010/main" val="1731172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8C8A-B30C-A8A5-D9DD-4DF23DE9B38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45C0A63-70FF-7217-F3D9-2A48E945655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E3DE155-2641-9C19-F112-52D68CB72629}"/>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Effet de la masse du système sur son mouvement</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BA063E23-CC9E-C951-C125-B18C1AD03A6E}"/>
                  </a:ext>
                </a:extLst>
              </p:cNvPr>
              <p:cNvSpPr txBox="1"/>
              <p:nvPr/>
            </p:nvSpPr>
            <p:spPr>
              <a:xfrm>
                <a:off x="-1" y="735859"/>
                <a:ext cx="12083846" cy="2618987"/>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Reprenons la relation correspondant à la seconde loi de Newton:</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num>
                        <m:den>
                          <m:r>
                            <m:rPr>
                              <m:nor/>
                            </m:rPr>
                            <a:rPr lang="en-US" sz="28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en-US"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e>
                      </m:acc>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On peut constater que plus la masse m du système sera élevée, plus il sera difficile de modifier le mouvement de ce système.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BA063E23-CC9E-C951-C125-B18C1AD03A6E}"/>
                  </a:ext>
                </a:extLst>
              </p:cNvPr>
              <p:cNvSpPr txBox="1">
                <a:spLocks noRot="1" noChangeAspect="1" noMove="1" noResize="1" noEditPoints="1" noAdjustHandles="1" noChangeArrowheads="1" noChangeShapeType="1" noTextEdit="1"/>
              </p:cNvSpPr>
              <p:nvPr/>
            </p:nvSpPr>
            <p:spPr>
              <a:xfrm>
                <a:off x="-1" y="735859"/>
                <a:ext cx="12083846" cy="2618987"/>
              </a:xfrm>
              <a:prstGeom prst="rect">
                <a:avLst/>
              </a:prstGeom>
              <a:blipFill>
                <a:blip r:embed="rId2"/>
                <a:stretch>
                  <a:fillRect l="-757" t="-1632" r="-757" b="-4429"/>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066859FE-935B-A7DD-C950-071E7A4C0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674803"/>
            <a:ext cx="6048966" cy="3070123"/>
          </a:xfrm>
          <a:prstGeom prst="rect">
            <a:avLst/>
          </a:prstGeom>
        </p:spPr>
      </p:pic>
      <mc:AlternateContent xmlns:mc="http://schemas.openxmlformats.org/markup-compatibility/2006">
        <mc:Choice xmlns:a14="http://schemas.microsoft.com/office/drawing/2010/main" Requires="a14">
          <p:sp>
            <p:nvSpPr>
              <p:cNvPr id="8" name="ZoneTexte 7">
                <a:extLst>
                  <a:ext uri="{FF2B5EF4-FFF2-40B4-BE49-F238E27FC236}">
                    <a16:creationId xmlns:a16="http://schemas.microsoft.com/office/drawing/2014/main" id="{31E0E267-9F3E-C7BA-3B1A-DBFC49C7B319}"/>
                  </a:ext>
                </a:extLst>
              </p:cNvPr>
              <p:cNvSpPr txBox="1"/>
              <p:nvPr/>
            </p:nvSpPr>
            <p:spPr>
              <a:xfrm>
                <a:off x="-1" y="3992455"/>
                <a:ext cx="5880753" cy="2129686"/>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Si on exerce la même somme des forces </a:t>
                </a:r>
                <a14:m>
                  <m:oMath xmlns:m="http://schemas.openxmlformats.org/officeDocument/2006/math">
                    <m:nary>
                      <m:naryPr>
                        <m:chr m:val="∑"/>
                        <m:limLoc m:val="undOvr"/>
                        <m:subHide m:val="on"/>
                        <m:supHide m:val="on"/>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F</m:t>
                            </m:r>
                          </m:e>
                        </m:acc>
                      </m:e>
                    </m:nary>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sur deux systèmes de masses différentes, plus la masse du système est grande, plus la valeur de son vecteur variation de vitesse </a:t>
                </a:r>
                <a14:m>
                  <m:oMath xmlns:m="http://schemas.openxmlformats.org/officeDocument/2006/math">
                    <m:r>
                      <m:rPr>
                        <m:nor/>
                      </m:rPr>
                      <a:rPr lang="en-US" sz="2400" b="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m:t>D</m:t>
                    </m:r>
                    <m:acc>
                      <m:accPr>
                        <m:chr m:val="⃗"/>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petit.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ZoneTexte 7">
                <a:extLst>
                  <a:ext uri="{FF2B5EF4-FFF2-40B4-BE49-F238E27FC236}">
                    <a16:creationId xmlns:a16="http://schemas.microsoft.com/office/drawing/2014/main" id="{31E0E267-9F3E-C7BA-3B1A-DBFC49C7B319}"/>
                  </a:ext>
                </a:extLst>
              </p:cNvPr>
              <p:cNvSpPr txBox="1">
                <a:spLocks noRot="1" noChangeAspect="1" noMove="1" noResize="1" noEditPoints="1" noAdjustHandles="1" noChangeArrowheads="1" noChangeShapeType="1" noTextEdit="1"/>
              </p:cNvSpPr>
              <p:nvPr/>
            </p:nvSpPr>
            <p:spPr>
              <a:xfrm>
                <a:off x="-1" y="3992455"/>
                <a:ext cx="5880753" cy="2129686"/>
              </a:xfrm>
              <a:prstGeom prst="rect">
                <a:avLst/>
              </a:prstGeom>
              <a:blipFill>
                <a:blip r:embed="rId4"/>
                <a:stretch>
                  <a:fillRect l="-1554" t="-2006" r="-1554" b="-5731"/>
                </a:stretch>
              </a:blipFill>
            </p:spPr>
            <p:txBody>
              <a:bodyPr/>
              <a:lstStyle/>
              <a:p>
                <a:r>
                  <a:rPr lang="fr-FR">
                    <a:noFill/>
                  </a:rPr>
                  <a:t> </a:t>
                </a:r>
              </a:p>
            </p:txBody>
          </p:sp>
        </mc:Fallback>
      </mc:AlternateContent>
    </p:spTree>
    <p:extLst>
      <p:ext uri="{BB962C8B-B14F-4D97-AF65-F5344CB8AC3E}">
        <p14:creationId xmlns:p14="http://schemas.microsoft.com/office/powerpoint/2010/main" val="155407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65AD-28ED-FAE5-398C-A61B5BF45238}"/>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A31F2B3-998E-7A4F-BA3A-3855B1CD1275}"/>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8373808-6BFA-DAE1-B3CF-2AEED696F7D3}"/>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Exemple de mouvement – La chute libre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E939D434-29DE-865F-0C3D-7A402DAEBB79}"/>
                  </a:ext>
                </a:extLst>
              </p:cNvPr>
              <p:cNvSpPr txBox="1"/>
              <p:nvPr/>
            </p:nvSpPr>
            <p:spPr>
              <a:xfrm>
                <a:off x="-1" y="965452"/>
                <a:ext cx="9871587" cy="473296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solide est en chute libre s'il n'est soumis qu'à son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considère une petite bille en plomb de masse m est lâchée, sans vitesse initiale, à partir de l'origine d'un axe vertical </a:t>
                </a:r>
                <a14:m>
                  <m:oMath xmlns:m="http://schemas.openxmlformats.org/officeDocument/2006/math">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O</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k</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orienté vers le bas. Après un parcours d'une hauteur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H</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la bille frappe le sol.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bille étant en plomb, la valeur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son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très grande par rapport à la valeur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poussée d'Archimède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Symbol" panose="05050102010706020507" pitchFamily="18" charset="2"/>
                            <a:ea typeface="Times New Roman" panose="02020603050405020304" pitchFamily="18" charset="0"/>
                            <a:cs typeface="Times New Roman" panose="02020603050405020304" pitchFamily="18" charset="0"/>
                          </a:rPr>
                          <m:t>P</m:t>
                        </m:r>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l'air. On peut donc négliger la poussée d'Archimède.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E939D434-29DE-865F-0C3D-7A402DAEBB79}"/>
                  </a:ext>
                </a:extLst>
              </p:cNvPr>
              <p:cNvSpPr txBox="1">
                <a:spLocks noRot="1" noChangeAspect="1" noMove="1" noResize="1" noEditPoints="1" noAdjustHandles="1" noChangeArrowheads="1" noChangeShapeType="1" noTextEdit="1"/>
              </p:cNvSpPr>
              <p:nvPr/>
            </p:nvSpPr>
            <p:spPr>
              <a:xfrm>
                <a:off x="-1" y="965452"/>
                <a:ext cx="9871587" cy="4732962"/>
              </a:xfrm>
              <a:prstGeom prst="rect">
                <a:avLst/>
              </a:prstGeom>
              <a:blipFill>
                <a:blip r:embed="rId2"/>
                <a:stretch>
                  <a:fillRect l="-926" r="-926" b="-1931"/>
                </a:stretch>
              </a:blipFill>
            </p:spPr>
            <p:txBody>
              <a:bodyPr/>
              <a:lstStyle/>
              <a:p>
                <a:r>
                  <a:rPr lang="fr-FR">
                    <a:noFill/>
                  </a:rPr>
                  <a:t> </a:t>
                </a:r>
              </a:p>
            </p:txBody>
          </p:sp>
        </mc:Fallback>
      </mc:AlternateContent>
      <p:pic>
        <p:nvPicPr>
          <p:cNvPr id="19" name="Image 18">
            <a:extLst>
              <a:ext uri="{FF2B5EF4-FFF2-40B4-BE49-F238E27FC236}">
                <a16:creationId xmlns:a16="http://schemas.microsoft.com/office/drawing/2014/main" id="{E7330694-0C5B-9798-DD44-E64A70455B2C}"/>
              </a:ext>
            </a:extLst>
          </p:cNvPr>
          <p:cNvPicPr>
            <a:picLocks noChangeAspect="1"/>
          </p:cNvPicPr>
          <p:nvPr/>
        </p:nvPicPr>
        <p:blipFill>
          <a:blip r:embed="rId3"/>
          <a:stretch>
            <a:fillRect/>
          </a:stretch>
        </p:blipFill>
        <p:spPr>
          <a:xfrm>
            <a:off x="10009238" y="787187"/>
            <a:ext cx="1953497" cy="5651188"/>
          </a:xfrm>
          <a:prstGeom prst="rect">
            <a:avLst/>
          </a:prstGeom>
          <a:solidFill>
            <a:schemeClr val="tx1"/>
          </a:solidFill>
        </p:spPr>
      </p:pic>
    </p:spTree>
    <p:extLst>
      <p:ext uri="{BB962C8B-B14F-4D97-AF65-F5344CB8AC3E}">
        <p14:creationId xmlns:p14="http://schemas.microsoft.com/office/powerpoint/2010/main" val="3792034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ACE3-E948-AC97-BC1C-1BEF222E0F23}"/>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79A1B21-77D1-675D-3C9E-FABD177842E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9" name="Image 18">
            <a:extLst>
              <a:ext uri="{FF2B5EF4-FFF2-40B4-BE49-F238E27FC236}">
                <a16:creationId xmlns:a16="http://schemas.microsoft.com/office/drawing/2014/main" id="{FB087FBB-4649-2A6C-8BBC-928309285C87}"/>
              </a:ext>
            </a:extLst>
          </p:cNvPr>
          <p:cNvPicPr>
            <a:picLocks noChangeAspect="1"/>
          </p:cNvPicPr>
          <p:nvPr/>
        </p:nvPicPr>
        <p:blipFill>
          <a:blip r:embed="rId2"/>
          <a:stretch>
            <a:fillRect/>
          </a:stretch>
        </p:blipFill>
        <p:spPr>
          <a:xfrm>
            <a:off x="10009238" y="580712"/>
            <a:ext cx="1953497" cy="5651188"/>
          </a:xfrm>
          <a:prstGeom prst="rect">
            <a:avLst/>
          </a:prstGeom>
          <a:solidFill>
            <a:schemeClr val="tx1"/>
          </a:solidFill>
        </p:spPr>
      </p:pic>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C5FAE163-23E3-F566-B76E-994DD562E0EC}"/>
                  </a:ext>
                </a:extLst>
              </p:cNvPr>
              <p:cNvSpPr txBox="1"/>
              <p:nvPr/>
            </p:nvSpPr>
            <p:spPr>
              <a:xfrm>
                <a:off x="-1" y="421978"/>
                <a:ext cx="9783097" cy="5757858"/>
              </a:xfrm>
              <a:prstGeom prst="rect">
                <a:avLst/>
              </a:prstGeom>
              <a:noFill/>
            </p:spPr>
            <p:txBody>
              <a:bodyPr wrap="square">
                <a:spAutoFit/>
              </a:bodyPr>
              <a:lstStyle/>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 plus, la bille est petite, de forme sphérique, sa vitesse restera faible (hauteur de chute petite). Dans ces conditions, la force de frottement fluide exercée par l'air sur la surface de la bille est également négligeable par rapport au poids.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seule force agissant sur la bille est donc le poids </a:t>
                </a:r>
                <a14:m>
                  <m:oMath xmlns:m="http://schemas.openxmlformats.org/officeDocument/2006/math">
                    <m:acc>
                      <m:accPr>
                        <m:chr m:val="⃗"/>
                        <m:ctrlPr>
                          <a:rPr lang="fr-FR"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P</m:t>
                        </m:r>
                      </m:e>
                    </m:acc>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m:t>
                    </m:r>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acc>
                      <m:accPr>
                        <m:chr m:val="⃗"/>
                        <m:ctrlPr>
                          <a:rPr lang="fr-FR"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g</m:t>
                        </m:r>
                      </m:e>
                    </m:acc>
                  </m:oMath>
                </a14:m>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La chute est dite libre.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équations horaires du mouvement sont: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z</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den>
                      </m:f>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p>
                        <m:sSup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sup>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m:t>
                          </m:r>
                        </m:sup>
                      </m:sSup>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d>
                        <m:d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e>
                      </m:d>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g</m:t>
                      </m:r>
                    </m:oMath>
                  </m:oMathPara>
                </a14:m>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ZoneTexte 3">
                <a:extLst>
                  <a:ext uri="{FF2B5EF4-FFF2-40B4-BE49-F238E27FC236}">
                    <a16:creationId xmlns:a16="http://schemas.microsoft.com/office/drawing/2014/main" id="{C5FAE163-23E3-F566-B76E-994DD562E0EC}"/>
                  </a:ext>
                </a:extLst>
              </p:cNvPr>
              <p:cNvSpPr txBox="1">
                <a:spLocks noRot="1" noChangeAspect="1" noMove="1" noResize="1" noEditPoints="1" noAdjustHandles="1" noChangeArrowheads="1" noChangeShapeType="1" noTextEdit="1"/>
              </p:cNvSpPr>
              <p:nvPr/>
            </p:nvSpPr>
            <p:spPr>
              <a:xfrm>
                <a:off x="-1" y="421978"/>
                <a:ext cx="9783097" cy="5757858"/>
              </a:xfrm>
              <a:prstGeom prst="rect">
                <a:avLst/>
              </a:prstGeom>
              <a:blipFill>
                <a:blip r:embed="rId3"/>
                <a:stretch>
                  <a:fillRect l="-935" t="-741" r="-935"/>
                </a:stretch>
              </a:blipFill>
            </p:spPr>
            <p:txBody>
              <a:bodyPr/>
              <a:lstStyle/>
              <a:p>
                <a:r>
                  <a:rPr lang="fr-FR">
                    <a:noFill/>
                  </a:rPr>
                  <a:t> </a:t>
                </a:r>
              </a:p>
            </p:txBody>
          </p:sp>
        </mc:Fallback>
      </mc:AlternateContent>
    </p:spTree>
    <p:extLst>
      <p:ext uri="{BB962C8B-B14F-4D97-AF65-F5344CB8AC3E}">
        <p14:creationId xmlns:p14="http://schemas.microsoft.com/office/powerpoint/2010/main" val="166828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3D21-BDD4-CCE6-5071-3AFBFF0820C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48F770C-7C20-95B6-0C3E-1A171FEFFBC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4F49CDA-8284-6D9F-45B2-49EDFC1B1A96}"/>
              </a:ext>
            </a:extLst>
          </p:cNvPr>
          <p:cNvSpPr txBox="1"/>
          <p:nvPr/>
        </p:nvSpPr>
        <p:spPr>
          <a:xfrm>
            <a:off x="-1" y="0"/>
            <a:ext cx="11995355"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Exemple de mouvement – Mouvement parabolique d'un projectile</a:t>
            </a:r>
            <a:endParaRPr lang="fr-FR" sz="28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3644C787-7C29-F339-BEB7-2787E1989785}"/>
                  </a:ext>
                </a:extLst>
              </p:cNvPr>
              <p:cNvSpPr txBox="1"/>
              <p:nvPr/>
            </p:nvSpPr>
            <p:spPr>
              <a:xfrm>
                <a:off x="0" y="775414"/>
                <a:ext cx="12113342" cy="629306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appelle projectile tout corps lancé au voisinage de la Terre avec une vitesse initiale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faisant un angle </a:t>
                </a:r>
                <a:r>
                  <a:rPr lang="fr-FR" sz="2400" b="1" dirty="0">
                    <a:effectLst/>
                    <a:latin typeface="Symbol" panose="05050102010706020507" pitchFamily="18" charset="2"/>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avec l'horizontale.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En mécanique le mouvement d’un corps dépend de l’accélération (donc des forces) et des conditions initiales (vitesse et position).</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Le système étudié est le projectile dans le référentiel terrestre supposé galiléen. On y associe le repère cartésien </a:t>
                </a:r>
                <a14:m>
                  <m:oMath xmlns:m="http://schemas.openxmlformats.org/officeDocument/2006/math">
                    <m:r>
                      <m:rPr>
                        <m:nor/>
                      </m:rPr>
                      <a:rPr lang="fr-FR" sz="2400">
                        <a:effectLst/>
                        <a:latin typeface="Comic Sans MS" panose="030F0702030302020204" pitchFamily="66" charset="0"/>
                        <a:ea typeface="Times New Roman" panose="02020603050405020304" pitchFamily="18" charset="0"/>
                      </a:rPr>
                      <m:t>(</m:t>
                    </m:r>
                    <m:r>
                      <m:rPr>
                        <m:nor/>
                      </m:rPr>
                      <a:rPr lang="fr-FR" sz="2400">
                        <a:effectLst/>
                        <a:latin typeface="Comic Sans MS" panose="030F0702030302020204" pitchFamily="66" charset="0"/>
                        <a:ea typeface="Times New Roman" panose="02020603050405020304" pitchFamily="18" charset="0"/>
                      </a:rPr>
                      <m:t>O</m:t>
                    </m:r>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i</m:t>
                        </m:r>
                      </m:e>
                    </m:acc>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j</m:t>
                        </m:r>
                      </m:e>
                    </m:acc>
                    <m:r>
                      <m:rPr>
                        <m:nor/>
                      </m:rPr>
                      <a:rPr lang="fr-FR" sz="2400">
                        <a:effectLst/>
                        <a:latin typeface="Comic Sans MS" panose="030F0702030302020204" pitchFamily="66" charset="0"/>
                        <a:ea typeface="Times New Roman" panose="02020603050405020304" pitchFamily="18" charset="0"/>
                      </a:rPr>
                      <m:t>, </m:t>
                    </m:r>
                    <m:acc>
                      <m:accPr>
                        <m:chr m:val="⃗"/>
                        <m:ctrlPr>
                          <a:rPr lang="fr-FR" sz="2400" i="1">
                            <a:effectLst/>
                            <a:latin typeface="Cambria Math" panose="02040503050406030204" pitchFamily="18" charset="0"/>
                            <a:ea typeface="Times New Roman" panose="02020603050405020304" pitchFamily="18" charset="0"/>
                          </a:rPr>
                        </m:ctrlPr>
                      </m:accPr>
                      <m:e>
                        <m:r>
                          <m:rPr>
                            <m:nor/>
                          </m:rPr>
                          <a:rPr lang="fr-FR" sz="2400">
                            <a:effectLst/>
                            <a:latin typeface="Comic Sans MS" panose="030F0702030302020204" pitchFamily="66" charset="0"/>
                            <a:ea typeface="Times New Roman" panose="02020603050405020304" pitchFamily="18" charset="0"/>
                          </a:rPr>
                          <m:t>k</m:t>
                        </m:r>
                      </m:e>
                    </m:acc>
                    <m:r>
                      <m:rPr>
                        <m:nor/>
                      </m:rPr>
                      <a:rPr lang="fr-FR" sz="2400">
                        <a:effectLst/>
                        <a:latin typeface="Comic Sans MS" panose="030F0702030302020204" pitchFamily="66" charset="0"/>
                        <a:ea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projectile M (système) se déplaçant dans le référentiel Terrestre peut être soumis à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diverses forces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poussée d'Archimède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Symbol" panose="05050102010706020507" pitchFamily="18" charset="2"/>
                            <a:ea typeface="Times New Roman" panose="02020603050405020304" pitchFamily="18" charset="0"/>
                            <a:cs typeface="Times New Roman" panose="02020603050405020304" pitchFamily="18" charset="0"/>
                          </a:rPr>
                          <m:t>P</m:t>
                        </m:r>
                      </m:e>
                    </m:acc>
                    <m: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forces de frottement fluides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etc.).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Toutefois, on ne tiendra compte ni de la poussée d'Archimède, ni de la force de frottement fluide exercée sur le projectile.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3644C787-7C29-F339-BEB7-2787E1989785}"/>
                  </a:ext>
                </a:extLst>
              </p:cNvPr>
              <p:cNvSpPr txBox="1">
                <a:spLocks noRot="1" noChangeAspect="1" noMove="1" noResize="1" noEditPoints="1" noAdjustHandles="1" noChangeArrowheads="1" noChangeShapeType="1" noTextEdit="1"/>
              </p:cNvSpPr>
              <p:nvPr/>
            </p:nvSpPr>
            <p:spPr>
              <a:xfrm>
                <a:off x="0" y="775414"/>
                <a:ext cx="12113342" cy="6293069"/>
              </a:xfrm>
              <a:prstGeom prst="rect">
                <a:avLst/>
              </a:prstGeom>
              <a:blipFill>
                <a:blip r:embed="rId2"/>
                <a:stretch>
                  <a:fillRect l="-755" t="-678" r="-755"/>
                </a:stretch>
              </a:blipFill>
            </p:spPr>
            <p:txBody>
              <a:bodyPr/>
              <a:lstStyle/>
              <a:p>
                <a:r>
                  <a:rPr lang="fr-FR">
                    <a:noFill/>
                  </a:rPr>
                  <a:t> </a:t>
                </a:r>
              </a:p>
            </p:txBody>
          </p:sp>
        </mc:Fallback>
      </mc:AlternateContent>
    </p:spTree>
    <p:extLst>
      <p:ext uri="{BB962C8B-B14F-4D97-AF65-F5344CB8AC3E}">
        <p14:creationId xmlns:p14="http://schemas.microsoft.com/office/powerpoint/2010/main" val="2901569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2A7D-6358-4B91-AC28-C019E94EADC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4556F1C-478F-EEE4-2521-D6694A87A36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940AF9D7-17E2-8010-4DBD-6516FE21322E}"/>
              </a:ext>
            </a:extLst>
          </p:cNvPr>
          <p:cNvGrpSpPr/>
          <p:nvPr/>
        </p:nvGrpSpPr>
        <p:grpSpPr>
          <a:xfrm>
            <a:off x="78656" y="85564"/>
            <a:ext cx="12015021" cy="6669197"/>
            <a:chOff x="0" y="0"/>
            <a:chExt cx="3895083" cy="2228853"/>
          </a:xfrm>
        </p:grpSpPr>
        <p:grpSp>
          <p:nvGrpSpPr>
            <p:cNvPr id="3" name="Groupe 2">
              <a:extLst>
                <a:ext uri="{FF2B5EF4-FFF2-40B4-BE49-F238E27FC236}">
                  <a16:creationId xmlns:a16="http://schemas.microsoft.com/office/drawing/2014/main" id="{12D32FF9-C339-19FC-B0E8-FAC31261B94D}"/>
                </a:ext>
              </a:extLst>
            </p:cNvPr>
            <p:cNvGrpSpPr/>
            <p:nvPr/>
          </p:nvGrpSpPr>
          <p:grpSpPr>
            <a:xfrm>
              <a:off x="0" y="0"/>
              <a:ext cx="3895083" cy="2228853"/>
              <a:chOff x="0" y="0"/>
              <a:chExt cx="5501755" cy="3148347"/>
            </a:xfrm>
          </p:grpSpPr>
          <p:sp>
            <p:nvSpPr>
              <p:cNvPr id="5" name="Zone de texte 778">
                <a:extLst>
                  <a:ext uri="{FF2B5EF4-FFF2-40B4-BE49-F238E27FC236}">
                    <a16:creationId xmlns:a16="http://schemas.microsoft.com/office/drawing/2014/main" id="{9A394DF3-A985-D833-3F4E-07D4B6E0158D}"/>
                  </a:ext>
                </a:extLst>
              </p:cNvPr>
              <p:cNvSpPr txBox="1"/>
              <p:nvPr/>
            </p:nvSpPr>
            <p:spPr>
              <a:xfrm>
                <a:off x="368134" y="65309"/>
                <a:ext cx="178335" cy="331806"/>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779">
                <a:extLst>
                  <a:ext uri="{FF2B5EF4-FFF2-40B4-BE49-F238E27FC236}">
                    <a16:creationId xmlns:a16="http://schemas.microsoft.com/office/drawing/2014/main" id="{4CB43E15-BEE5-5219-EB67-470FDA981362}"/>
                  </a:ext>
                </a:extLst>
              </p:cNvPr>
              <p:cNvSpPr txBox="1"/>
              <p:nvPr/>
            </p:nvSpPr>
            <p:spPr>
              <a:xfrm>
                <a:off x="5284497" y="2832091"/>
                <a:ext cx="217234" cy="31606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x</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EA7CAB2D-3E3D-837D-9612-B5360F9637AD}"/>
                  </a:ext>
                </a:extLst>
              </p:cNvPr>
              <p:cNvGrpSpPr/>
              <p:nvPr/>
            </p:nvGrpSpPr>
            <p:grpSpPr>
              <a:xfrm>
                <a:off x="0" y="0"/>
                <a:ext cx="5501755" cy="3148347"/>
                <a:chOff x="0" y="0"/>
                <a:chExt cx="5501755" cy="3148347"/>
              </a:xfrm>
            </p:grpSpPr>
            <p:grpSp>
              <p:nvGrpSpPr>
                <p:cNvPr id="8" name="Groupe 7">
                  <a:extLst>
                    <a:ext uri="{FF2B5EF4-FFF2-40B4-BE49-F238E27FC236}">
                      <a16:creationId xmlns:a16="http://schemas.microsoft.com/office/drawing/2014/main" id="{FE428C12-F56C-4C88-A77C-AD80EFF81E71}"/>
                    </a:ext>
                  </a:extLst>
                </p:cNvPr>
                <p:cNvGrpSpPr/>
                <p:nvPr/>
              </p:nvGrpSpPr>
              <p:grpSpPr>
                <a:xfrm>
                  <a:off x="290945" y="71252"/>
                  <a:ext cx="5210810" cy="2761013"/>
                  <a:chOff x="0" y="0"/>
                  <a:chExt cx="5210810" cy="2761013"/>
                </a:xfrm>
              </p:grpSpPr>
              <p:cxnSp>
                <p:nvCxnSpPr>
                  <p:cNvPr id="27" name="Connecteur droit avec flèche 26">
                    <a:extLst>
                      <a:ext uri="{FF2B5EF4-FFF2-40B4-BE49-F238E27FC236}">
                        <a16:creationId xmlns:a16="http://schemas.microsoft.com/office/drawing/2014/main" id="{83EF511D-8D15-9B1A-41AC-5450E95544BE}"/>
                      </a:ext>
                    </a:extLst>
                  </p:cNvPr>
                  <p:cNvCxnSpPr/>
                  <p:nvPr/>
                </p:nvCxnSpPr>
                <p:spPr>
                  <a:xfrm flipV="1">
                    <a:off x="0" y="2755075"/>
                    <a:ext cx="5210810" cy="1905"/>
                  </a:xfrm>
                  <a:prstGeom prst="straightConnector1">
                    <a:avLst/>
                  </a:prstGeom>
                  <a:noFill/>
                  <a:ln w="38100" cap="flat" cmpd="sng" algn="ctr">
                    <a:solidFill>
                      <a:schemeClr val="tx1"/>
                    </a:solidFill>
                    <a:prstDash val="solid"/>
                    <a:tailEnd type="arrow"/>
                  </a:ln>
                  <a:effectLst/>
                </p:spPr>
              </p:cxnSp>
              <p:cxnSp>
                <p:nvCxnSpPr>
                  <p:cNvPr id="28" name="Connecteur droit avec flèche 27">
                    <a:extLst>
                      <a:ext uri="{FF2B5EF4-FFF2-40B4-BE49-F238E27FC236}">
                        <a16:creationId xmlns:a16="http://schemas.microsoft.com/office/drawing/2014/main" id="{0C3177CD-D51A-10B0-66BE-A96DFF87BA73}"/>
                      </a:ext>
                    </a:extLst>
                  </p:cNvPr>
                  <p:cNvCxnSpPr/>
                  <p:nvPr/>
                </p:nvCxnSpPr>
                <p:spPr>
                  <a:xfrm flipV="1">
                    <a:off x="0" y="0"/>
                    <a:ext cx="0" cy="2753236"/>
                  </a:xfrm>
                  <a:prstGeom prst="straightConnector1">
                    <a:avLst/>
                  </a:prstGeom>
                  <a:noFill/>
                  <a:ln w="38100" cap="flat" cmpd="sng" algn="ctr">
                    <a:solidFill>
                      <a:schemeClr val="tx1"/>
                    </a:solidFill>
                    <a:prstDash val="solid"/>
                    <a:tailEnd type="arrow"/>
                  </a:ln>
                  <a:effectLst/>
                </p:spPr>
              </p:cxnSp>
              <p:sp>
                <p:nvSpPr>
                  <p:cNvPr id="29" name="Forme libre 97">
                    <a:extLst>
                      <a:ext uri="{FF2B5EF4-FFF2-40B4-BE49-F238E27FC236}">
                        <a16:creationId xmlns:a16="http://schemas.microsoft.com/office/drawing/2014/main" id="{ECB5545A-CD2E-AC0E-C263-CC22262A72E8}"/>
                      </a:ext>
                    </a:extLst>
                  </p:cNvPr>
                  <p:cNvSpPr/>
                  <p:nvPr/>
                </p:nvSpPr>
                <p:spPr>
                  <a:xfrm>
                    <a:off x="0" y="546265"/>
                    <a:ext cx="5070764" cy="2214748"/>
                  </a:xfrm>
                  <a:custGeom>
                    <a:avLst/>
                    <a:gdLst>
                      <a:gd name="connsiteX0" fmla="*/ 0 w 5070764"/>
                      <a:gd name="connsiteY0" fmla="*/ 2214748 h 2214748"/>
                      <a:gd name="connsiteX1" fmla="*/ 2541320 w 5070764"/>
                      <a:gd name="connsiteY1" fmla="*/ 0 h 2214748"/>
                      <a:gd name="connsiteX2" fmla="*/ 5070764 w 5070764"/>
                      <a:gd name="connsiteY2" fmla="*/ 2208810 h 2214748"/>
                    </a:gdLst>
                    <a:ahLst/>
                    <a:cxnLst>
                      <a:cxn ang="0">
                        <a:pos x="connsiteX0" y="connsiteY0"/>
                      </a:cxn>
                      <a:cxn ang="0">
                        <a:pos x="connsiteX1" y="connsiteY1"/>
                      </a:cxn>
                      <a:cxn ang="0">
                        <a:pos x="connsiteX2" y="connsiteY2"/>
                      </a:cxn>
                    </a:cxnLst>
                    <a:rect l="l" t="t" r="r" b="b"/>
                    <a:pathLst>
                      <a:path w="5070764" h="2214748">
                        <a:moveTo>
                          <a:pt x="0" y="2214748"/>
                        </a:moveTo>
                        <a:cubicBezTo>
                          <a:pt x="848096" y="1107869"/>
                          <a:pt x="1696193" y="990"/>
                          <a:pt x="2541320" y="0"/>
                        </a:cubicBezTo>
                        <a:cubicBezTo>
                          <a:pt x="3386447" y="-990"/>
                          <a:pt x="4228605" y="1103910"/>
                          <a:pt x="5070764" y="2208810"/>
                        </a:cubicBezTo>
                      </a:path>
                    </a:pathLst>
                  </a:custGeom>
                  <a:noFill/>
                  <a:ln w="38100"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nvGrpSpPr>
                <p:cNvPr id="9" name="Groupe 8">
                  <a:extLst>
                    <a:ext uri="{FF2B5EF4-FFF2-40B4-BE49-F238E27FC236}">
                      <a16:creationId xmlns:a16="http://schemas.microsoft.com/office/drawing/2014/main" id="{7ECC946F-8A90-D737-CAAC-46A0719813A6}"/>
                    </a:ext>
                  </a:extLst>
                </p:cNvPr>
                <p:cNvGrpSpPr/>
                <p:nvPr/>
              </p:nvGrpSpPr>
              <p:grpSpPr>
                <a:xfrm>
                  <a:off x="0" y="0"/>
                  <a:ext cx="3063053" cy="3148347"/>
                  <a:chOff x="0" y="0"/>
                  <a:chExt cx="3063053" cy="3148347"/>
                </a:xfrm>
              </p:grpSpPr>
              <p:sp>
                <p:nvSpPr>
                  <p:cNvPr id="10" name="Arc 9">
                    <a:extLst>
                      <a:ext uri="{FF2B5EF4-FFF2-40B4-BE49-F238E27FC236}">
                        <a16:creationId xmlns:a16="http://schemas.microsoft.com/office/drawing/2014/main" id="{9BC18C29-F349-5746-80F6-929D0BF6AF8D}"/>
                      </a:ext>
                    </a:extLst>
                  </p:cNvPr>
                  <p:cNvSpPr/>
                  <p:nvPr/>
                </p:nvSpPr>
                <p:spPr>
                  <a:xfrm>
                    <a:off x="0" y="2523507"/>
                    <a:ext cx="577850" cy="624840"/>
                  </a:xfrm>
                  <a:prstGeom prst="arc">
                    <a:avLst>
                      <a:gd name="adj1" fmla="val 18325936"/>
                      <a:gd name="adj2" fmla="val 0"/>
                    </a:avLst>
                  </a:prstGeom>
                  <a:noFill/>
                  <a:ln w="38100" cap="flat" cmpd="sng" algn="ctr">
                    <a:solidFill>
                      <a:srgbClr val="9BBB59"/>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Zone de texte 787">
                    <a:extLst>
                      <a:ext uri="{FF2B5EF4-FFF2-40B4-BE49-F238E27FC236}">
                        <a16:creationId xmlns:a16="http://schemas.microsoft.com/office/drawing/2014/main" id="{EAF98706-B82D-5E9F-0661-B7A3834EA768}"/>
                      </a:ext>
                    </a:extLst>
                  </p:cNvPr>
                  <p:cNvSpPr txBox="1"/>
                  <p:nvPr/>
                </p:nvSpPr>
                <p:spPr>
                  <a:xfrm>
                    <a:off x="577835" y="2431990"/>
                    <a:ext cx="269214" cy="39103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b="1">
                        <a:solidFill>
                          <a:srgbClr val="76923C"/>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Zone de texte 788">
                        <a:extLst>
                          <a:ext uri="{FF2B5EF4-FFF2-40B4-BE49-F238E27FC236}">
                            <a16:creationId xmlns:a16="http://schemas.microsoft.com/office/drawing/2014/main" id="{929B704B-A0D4-CF08-F7EA-9C1CF88122AB}"/>
                          </a:ext>
                        </a:extLst>
                      </p:cNvPr>
                      <p:cNvSpPr txBox="1"/>
                      <p:nvPr/>
                    </p:nvSpPr>
                    <p:spPr>
                      <a:xfrm>
                        <a:off x="469030" y="1813861"/>
                        <a:ext cx="299260" cy="4293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788">
                        <a:extLst>
                          <a:ext uri="{FF2B5EF4-FFF2-40B4-BE49-F238E27FC236}">
                            <a16:creationId xmlns:a16="http://schemas.microsoft.com/office/drawing/2014/main" id="{929B704B-A0D4-CF08-F7EA-9C1CF88122AB}"/>
                          </a:ext>
                        </a:extLst>
                      </p:cNvPr>
                      <p:cNvSpPr txBox="1">
                        <a:spLocks noRot="1" noChangeAspect="1" noMove="1" noResize="1" noEditPoints="1" noAdjustHandles="1" noChangeArrowheads="1" noChangeShapeType="1" noTextEdit="1"/>
                      </p:cNvSpPr>
                      <p:nvPr/>
                    </p:nvSpPr>
                    <p:spPr>
                      <a:xfrm>
                        <a:off x="469030" y="1813861"/>
                        <a:ext cx="299260" cy="429373"/>
                      </a:xfrm>
                      <a:prstGeom prst="rect">
                        <a:avLst/>
                      </a:prstGeom>
                      <a:blipFill>
                        <a:blip r:embed="rId2"/>
                        <a:stretch>
                          <a:fillRect/>
                        </a:stretch>
                      </a:blipFill>
                      <a:ln w="38100">
                        <a:noFill/>
                      </a:ln>
                      <a:effectLst/>
                    </p:spPr>
                    <p:txBody>
                      <a:bodyPr/>
                      <a:lstStyle/>
                      <a:p>
                        <a:r>
                          <a:rPr lang="fr-FR">
                            <a:noFill/>
                          </a:rPr>
                          <a:t> </a:t>
                        </a:r>
                      </a:p>
                    </p:txBody>
                  </p:sp>
                </mc:Fallback>
              </mc:AlternateContent>
              <p:grpSp>
                <p:nvGrpSpPr>
                  <p:cNvPr id="13" name="Groupe 12">
                    <a:extLst>
                      <a:ext uri="{FF2B5EF4-FFF2-40B4-BE49-F238E27FC236}">
                        <a16:creationId xmlns:a16="http://schemas.microsoft.com/office/drawing/2014/main" id="{1E3A32B7-542D-CB8E-87DD-5B1ACB64CC47}"/>
                      </a:ext>
                    </a:extLst>
                  </p:cNvPr>
                  <p:cNvGrpSpPr/>
                  <p:nvPr/>
                </p:nvGrpSpPr>
                <p:grpSpPr>
                  <a:xfrm>
                    <a:off x="290945" y="0"/>
                    <a:ext cx="2772108" cy="2823201"/>
                    <a:chOff x="0" y="0"/>
                    <a:chExt cx="2772108" cy="2823201"/>
                  </a:xfrm>
                </p:grpSpPr>
                <p:grpSp>
                  <p:nvGrpSpPr>
                    <p:cNvPr id="14" name="Groupe 13">
                      <a:extLst>
                        <a:ext uri="{FF2B5EF4-FFF2-40B4-BE49-F238E27FC236}">
                          <a16:creationId xmlns:a16="http://schemas.microsoft.com/office/drawing/2014/main" id="{0A50AA06-2EB9-3BF5-27FE-891B05B858D9}"/>
                        </a:ext>
                      </a:extLst>
                    </p:cNvPr>
                    <p:cNvGrpSpPr/>
                    <p:nvPr/>
                  </p:nvGrpSpPr>
                  <p:grpSpPr>
                    <a:xfrm>
                      <a:off x="0" y="0"/>
                      <a:ext cx="2708647" cy="2823201"/>
                      <a:chOff x="0" y="0"/>
                      <a:chExt cx="2708647" cy="2823201"/>
                    </a:xfrm>
                  </p:grpSpPr>
                  <p:sp>
                    <p:nvSpPr>
                      <p:cNvPr id="20" name="Ellipse 19">
                        <a:extLst>
                          <a:ext uri="{FF2B5EF4-FFF2-40B4-BE49-F238E27FC236}">
                            <a16:creationId xmlns:a16="http://schemas.microsoft.com/office/drawing/2014/main" id="{C914FBC6-067C-6B97-EA2D-0F2E904FDBE0}"/>
                          </a:ext>
                        </a:extLst>
                      </p:cNvPr>
                      <p:cNvSpPr/>
                      <p:nvPr/>
                    </p:nvSpPr>
                    <p:spPr>
                      <a:xfrm>
                        <a:off x="1983180" y="611579"/>
                        <a:ext cx="217170" cy="21717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381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nvGrpSpPr>
                      <p:cNvPr id="21" name="Groupe 20">
                        <a:extLst>
                          <a:ext uri="{FF2B5EF4-FFF2-40B4-BE49-F238E27FC236}">
                            <a16:creationId xmlns:a16="http://schemas.microsoft.com/office/drawing/2014/main" id="{3C82B539-452F-6923-A61A-3159D3BFAA1D}"/>
                          </a:ext>
                        </a:extLst>
                      </p:cNvPr>
                      <p:cNvGrpSpPr/>
                      <p:nvPr/>
                    </p:nvGrpSpPr>
                    <p:grpSpPr>
                      <a:xfrm>
                        <a:off x="0" y="0"/>
                        <a:ext cx="2708647" cy="2823201"/>
                        <a:chOff x="0" y="0"/>
                        <a:chExt cx="2708647" cy="2823201"/>
                      </a:xfrm>
                    </p:grpSpPr>
                    <p:cxnSp>
                      <p:nvCxnSpPr>
                        <p:cNvPr id="22" name="Connecteur droit avec flèche 21">
                          <a:extLst>
                            <a:ext uri="{FF2B5EF4-FFF2-40B4-BE49-F238E27FC236}">
                              <a16:creationId xmlns:a16="http://schemas.microsoft.com/office/drawing/2014/main" id="{D65CF5E2-4AB9-3DB4-EA2A-E847634BBAB9}"/>
                            </a:ext>
                          </a:extLst>
                        </p:cNvPr>
                        <p:cNvCxnSpPr/>
                        <p:nvPr/>
                      </p:nvCxnSpPr>
                      <p:spPr>
                        <a:xfrm flipV="1">
                          <a:off x="0" y="1662545"/>
                          <a:ext cx="795606" cy="1160656"/>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23" name="Connecteur droit avec flèche 22">
                          <a:extLst>
                            <a:ext uri="{FF2B5EF4-FFF2-40B4-BE49-F238E27FC236}">
                              <a16:creationId xmlns:a16="http://schemas.microsoft.com/office/drawing/2014/main" id="{262C9F3E-7F42-2DFA-ACC5-7C57FAFE01E4}"/>
                            </a:ext>
                          </a:extLst>
                        </p:cNvPr>
                        <p:cNvCxnSpPr/>
                        <p:nvPr/>
                      </p:nvCxnSpPr>
                      <p:spPr>
                        <a:xfrm>
                          <a:off x="2095995" y="724395"/>
                          <a:ext cx="0" cy="904875"/>
                        </a:xfrm>
                        <a:prstGeom prst="straightConnector1">
                          <a:avLst/>
                        </a:prstGeom>
                        <a:noFill/>
                        <a:ln w="381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24" name="Connecteur droit avec flèche 23">
                          <a:extLst>
                            <a:ext uri="{FF2B5EF4-FFF2-40B4-BE49-F238E27FC236}">
                              <a16:creationId xmlns:a16="http://schemas.microsoft.com/office/drawing/2014/main" id="{7EDFC6B9-B047-E43A-4AB1-39C8E8F37B43}"/>
                            </a:ext>
                          </a:extLst>
                        </p:cNvPr>
                        <p:cNvCxnSpPr/>
                        <p:nvPr/>
                      </p:nvCxnSpPr>
                      <p:spPr>
                        <a:xfrm flipV="1">
                          <a:off x="2095995" y="0"/>
                          <a:ext cx="0" cy="723694"/>
                        </a:xfrm>
                        <a:prstGeom prst="straightConnector1">
                          <a:avLst/>
                        </a:prstGeom>
                        <a:noFill/>
                        <a:ln w="38100" cap="flat" cmpd="sng" algn="ctr">
                          <a:solidFill>
                            <a:srgbClr val="F79646"/>
                          </a:solidFill>
                          <a:prstDash val="solid"/>
                          <a:tailEnd type="arrow"/>
                        </a:ln>
                        <a:effectLst>
                          <a:outerShdw blurRad="40000" dist="20000" dir="5400000" rotWithShape="0">
                            <a:srgbClr val="000000">
                              <a:alpha val="38000"/>
                            </a:srgbClr>
                          </a:outerShdw>
                        </a:effectLst>
                      </p:spPr>
                    </p:cxnSp>
                    <p:cxnSp>
                      <p:nvCxnSpPr>
                        <p:cNvPr id="25" name="Connecteur droit avec flèche 24">
                          <a:extLst>
                            <a:ext uri="{FF2B5EF4-FFF2-40B4-BE49-F238E27FC236}">
                              <a16:creationId xmlns:a16="http://schemas.microsoft.com/office/drawing/2014/main" id="{0D2E8FE7-3266-07AE-4978-9E72715C2A32}"/>
                            </a:ext>
                          </a:extLst>
                        </p:cNvPr>
                        <p:cNvCxnSpPr/>
                        <p:nvPr/>
                      </p:nvCxnSpPr>
                      <p:spPr>
                        <a:xfrm flipH="1">
                          <a:off x="1514104" y="718457"/>
                          <a:ext cx="575912" cy="259509"/>
                        </a:xfrm>
                        <a:prstGeom prst="straightConnector1">
                          <a:avLst/>
                        </a:prstGeom>
                        <a:noFill/>
                        <a:ln w="38100" cap="flat" cmpd="sng" algn="ctr">
                          <a:solidFill>
                            <a:srgbClr val="7030A0"/>
                          </a:solidFill>
                          <a:prstDash val="solid"/>
                          <a:tailEnd type="arrow"/>
                        </a:ln>
                        <a:effectLst>
                          <a:outerShdw blurRad="40000" dist="20000" dir="5400000" rotWithShape="0">
                            <a:srgbClr val="000000">
                              <a:alpha val="38000"/>
                            </a:srgbClr>
                          </a:outerShdw>
                        </a:effectLst>
                      </p:spPr>
                    </p:cxnSp>
                    <p:cxnSp>
                      <p:nvCxnSpPr>
                        <p:cNvPr id="26" name="Connecteur droit avec flèche 25">
                          <a:extLst>
                            <a:ext uri="{FF2B5EF4-FFF2-40B4-BE49-F238E27FC236}">
                              <a16:creationId xmlns:a16="http://schemas.microsoft.com/office/drawing/2014/main" id="{97C282EE-3305-9178-A238-CE8DF48E7827}"/>
                            </a:ext>
                          </a:extLst>
                        </p:cNvPr>
                        <p:cNvCxnSpPr/>
                        <p:nvPr/>
                      </p:nvCxnSpPr>
                      <p:spPr>
                        <a:xfrm flipV="1">
                          <a:off x="2084120" y="469075"/>
                          <a:ext cx="624527" cy="253159"/>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grpSp>
                </p:grpSp>
                <p:grpSp>
                  <p:nvGrpSpPr>
                    <p:cNvPr id="15" name="Groupe 14">
                      <a:extLst>
                        <a:ext uri="{FF2B5EF4-FFF2-40B4-BE49-F238E27FC236}">
                          <a16:creationId xmlns:a16="http://schemas.microsoft.com/office/drawing/2014/main" id="{E71C17B6-2D7D-5878-8530-F5A511C793B6}"/>
                        </a:ext>
                      </a:extLst>
                    </p:cNvPr>
                    <p:cNvGrpSpPr/>
                    <p:nvPr/>
                  </p:nvGrpSpPr>
                  <p:grpSpPr>
                    <a:xfrm>
                      <a:off x="1579145" y="4211"/>
                      <a:ext cx="1192963" cy="1329047"/>
                      <a:chOff x="-47775" y="-138293"/>
                      <a:chExt cx="1192963" cy="1329047"/>
                    </a:xfrm>
                  </p:grpSpPr>
                  <mc:AlternateContent xmlns:mc="http://schemas.openxmlformats.org/markup-compatibility/2006">
                    <mc:Choice xmlns:a14="http://schemas.microsoft.com/office/drawing/2010/main" Requires="a14">
                      <p:sp>
                        <p:nvSpPr>
                          <p:cNvPr id="16" name="Zone de texte 799">
                            <a:extLst>
                              <a:ext uri="{FF2B5EF4-FFF2-40B4-BE49-F238E27FC236}">
                                <a16:creationId xmlns:a16="http://schemas.microsoft.com/office/drawing/2014/main" id="{BDBBF17D-C03E-07F0-B349-B15FB709BA71}"/>
                              </a:ext>
                            </a:extLst>
                          </p:cNvPr>
                          <p:cNvSpPr txBox="1"/>
                          <p:nvPr/>
                        </p:nvSpPr>
                        <p:spPr>
                          <a:xfrm>
                            <a:off x="480712" y="751367"/>
                            <a:ext cx="389755" cy="43938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Zone de texte 799">
                            <a:extLst>
                              <a:ext uri="{FF2B5EF4-FFF2-40B4-BE49-F238E27FC236}">
                                <a16:creationId xmlns:a16="http://schemas.microsoft.com/office/drawing/2014/main" id="{BDBBF17D-C03E-07F0-B349-B15FB709BA71}"/>
                              </a:ext>
                            </a:extLst>
                          </p:cNvPr>
                          <p:cNvSpPr txBox="1">
                            <a:spLocks noRot="1" noChangeAspect="1" noMove="1" noResize="1" noEditPoints="1" noAdjustHandles="1" noChangeArrowheads="1" noChangeShapeType="1" noTextEdit="1"/>
                          </p:cNvSpPr>
                          <p:nvPr/>
                        </p:nvSpPr>
                        <p:spPr>
                          <a:xfrm>
                            <a:off x="480712" y="751367"/>
                            <a:ext cx="389755" cy="439387"/>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7" name="Zone de texte 800">
                            <a:extLst>
                              <a:ext uri="{FF2B5EF4-FFF2-40B4-BE49-F238E27FC236}">
                                <a16:creationId xmlns:a16="http://schemas.microsoft.com/office/drawing/2014/main" id="{E11880CC-66D6-10E1-1F88-B3A96B667B8C}"/>
                              </a:ext>
                            </a:extLst>
                          </p:cNvPr>
                          <p:cNvSpPr txBox="1"/>
                          <p:nvPr/>
                        </p:nvSpPr>
                        <p:spPr>
                          <a:xfrm>
                            <a:off x="-47775" y="266099"/>
                            <a:ext cx="364019" cy="3861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smtClean="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m:t>f</m:t>
                                      </m:r>
                                    </m:e>
                                  </m:acc>
                                </m:oMath>
                              </m:oMathPara>
                            </a14:m>
                            <a:endParaRPr lang="fr-FR" sz="3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Zone de texte 800">
                            <a:extLst>
                              <a:ext uri="{FF2B5EF4-FFF2-40B4-BE49-F238E27FC236}">
                                <a16:creationId xmlns:a16="http://schemas.microsoft.com/office/drawing/2014/main" id="{E11880CC-66D6-10E1-1F88-B3A96B667B8C}"/>
                              </a:ext>
                            </a:extLst>
                          </p:cNvPr>
                          <p:cNvSpPr txBox="1">
                            <a:spLocks noRot="1" noChangeAspect="1" noMove="1" noResize="1" noEditPoints="1" noAdjustHandles="1" noChangeArrowheads="1" noChangeShapeType="1" noTextEdit="1"/>
                          </p:cNvSpPr>
                          <p:nvPr/>
                        </p:nvSpPr>
                        <p:spPr>
                          <a:xfrm>
                            <a:off x="-47775" y="266099"/>
                            <a:ext cx="364019" cy="386173"/>
                          </a:xfrm>
                          <a:prstGeom prst="rect">
                            <a:avLst/>
                          </a:prstGeom>
                          <a:blipFill>
                            <a:blip r:embed="rId4"/>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8" name="Zone de texte 801">
                            <a:extLst>
                              <a:ext uri="{FF2B5EF4-FFF2-40B4-BE49-F238E27FC236}">
                                <a16:creationId xmlns:a16="http://schemas.microsoft.com/office/drawing/2014/main" id="{66D734DE-2289-3AD7-0FB9-C2857BB00F31}"/>
                              </a:ext>
                            </a:extLst>
                          </p:cNvPr>
                          <p:cNvSpPr txBox="1"/>
                          <p:nvPr/>
                        </p:nvSpPr>
                        <p:spPr>
                          <a:xfrm>
                            <a:off x="480712" y="-138293"/>
                            <a:ext cx="300549" cy="39281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E36C0A"/>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E36C0A"/>
                                          </a:solidFill>
                                          <a:effectLst/>
                                          <a:latin typeface="Symbol" panose="05050102010706020507" pitchFamily="18" charset="2"/>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Zone de texte 801">
                            <a:extLst>
                              <a:ext uri="{FF2B5EF4-FFF2-40B4-BE49-F238E27FC236}">
                                <a16:creationId xmlns:a16="http://schemas.microsoft.com/office/drawing/2014/main" id="{66D734DE-2289-3AD7-0FB9-C2857BB00F31}"/>
                              </a:ext>
                            </a:extLst>
                          </p:cNvPr>
                          <p:cNvSpPr txBox="1">
                            <a:spLocks noRot="1" noChangeAspect="1" noMove="1" noResize="1" noEditPoints="1" noAdjustHandles="1" noChangeArrowheads="1" noChangeShapeType="1" noTextEdit="1"/>
                          </p:cNvSpPr>
                          <p:nvPr/>
                        </p:nvSpPr>
                        <p:spPr>
                          <a:xfrm>
                            <a:off x="480712" y="-138293"/>
                            <a:ext cx="300549" cy="392813"/>
                          </a:xfrm>
                          <a:prstGeom prst="rect">
                            <a:avLst/>
                          </a:prstGeom>
                          <a:blipFill>
                            <a:blip r:embed="rId5"/>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9" name="Zone de texte 802">
                            <a:extLst>
                              <a:ext uri="{FF2B5EF4-FFF2-40B4-BE49-F238E27FC236}">
                                <a16:creationId xmlns:a16="http://schemas.microsoft.com/office/drawing/2014/main" id="{EC5228F0-ACFA-58A8-35F0-52FB6CCDC0FC}"/>
                              </a:ext>
                            </a:extLst>
                          </p:cNvPr>
                          <p:cNvSpPr txBox="1"/>
                          <p:nvPr/>
                        </p:nvSpPr>
                        <p:spPr>
                          <a:xfrm>
                            <a:off x="842883" y="-37194"/>
                            <a:ext cx="302305" cy="362974"/>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Zone de texte 802">
                            <a:extLst>
                              <a:ext uri="{FF2B5EF4-FFF2-40B4-BE49-F238E27FC236}">
                                <a16:creationId xmlns:a16="http://schemas.microsoft.com/office/drawing/2014/main" id="{EC5228F0-ACFA-58A8-35F0-52FB6CCDC0FC}"/>
                              </a:ext>
                            </a:extLst>
                          </p:cNvPr>
                          <p:cNvSpPr txBox="1">
                            <a:spLocks noRot="1" noChangeAspect="1" noMove="1" noResize="1" noEditPoints="1" noAdjustHandles="1" noChangeArrowheads="1" noChangeShapeType="1" noTextEdit="1"/>
                          </p:cNvSpPr>
                          <p:nvPr/>
                        </p:nvSpPr>
                        <p:spPr>
                          <a:xfrm>
                            <a:off x="842883" y="-37194"/>
                            <a:ext cx="302305" cy="362974"/>
                          </a:xfrm>
                          <a:prstGeom prst="rect">
                            <a:avLst/>
                          </a:prstGeom>
                          <a:blipFill>
                            <a:blip r:embed="rId6"/>
                            <a:stretch>
                              <a:fillRect/>
                            </a:stretch>
                          </a:blipFill>
                          <a:ln w="38100">
                            <a:noFill/>
                          </a:ln>
                          <a:effectLst/>
                        </p:spPr>
                        <p:txBody>
                          <a:bodyPr/>
                          <a:lstStyle/>
                          <a:p>
                            <a:r>
                              <a:rPr lang="fr-FR">
                                <a:noFill/>
                              </a:rPr>
                              <a:t> </a:t>
                            </a:r>
                          </a:p>
                        </p:txBody>
                      </p:sp>
                    </mc:Fallback>
                  </mc:AlternateContent>
                </p:grpSp>
              </p:grpSp>
            </p:grpSp>
          </p:grpSp>
        </p:grpSp>
        <p:sp>
          <p:nvSpPr>
            <p:cNvPr id="4" name="Zone de texte 804">
              <a:extLst>
                <a:ext uri="{FF2B5EF4-FFF2-40B4-BE49-F238E27FC236}">
                  <a16:creationId xmlns:a16="http://schemas.microsoft.com/office/drawing/2014/main" id="{FA024D73-27A2-C64C-679B-A972F8FB230A}"/>
                </a:ext>
              </a:extLst>
            </p:cNvPr>
            <p:cNvSpPr txBox="1"/>
            <p:nvPr/>
          </p:nvSpPr>
          <p:spPr>
            <a:xfrm>
              <a:off x="25400" y="1949450"/>
              <a:ext cx="177800" cy="2546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O</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0" name="Connecteur droit avec flèche 29">
            <a:extLst>
              <a:ext uri="{FF2B5EF4-FFF2-40B4-BE49-F238E27FC236}">
                <a16:creationId xmlns:a16="http://schemas.microsoft.com/office/drawing/2014/main" id="{7124DFD4-0489-139C-6C40-12B2523DE456}"/>
              </a:ext>
            </a:extLst>
          </p:cNvPr>
          <p:cNvCxnSpPr>
            <a:cxnSpLocks/>
          </p:cNvCxnSpPr>
          <p:nvPr/>
        </p:nvCxnSpPr>
        <p:spPr>
          <a:xfrm>
            <a:off x="2451523" y="906998"/>
            <a:ext cx="0" cy="167147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mc:Choice xmlns:a14="http://schemas.microsoft.com/office/drawing/2010/main" Requires="a14">
          <p:sp>
            <p:nvSpPr>
              <p:cNvPr id="31" name="Zone de texte 2">
                <a:extLst>
                  <a:ext uri="{FF2B5EF4-FFF2-40B4-BE49-F238E27FC236}">
                    <a16:creationId xmlns:a16="http://schemas.microsoft.com/office/drawing/2014/main" id="{8298F901-9868-9357-4277-6491542CA326}"/>
                  </a:ext>
                </a:extLst>
              </p:cNvPr>
              <p:cNvSpPr txBox="1"/>
              <p:nvPr/>
            </p:nvSpPr>
            <p:spPr>
              <a:xfrm>
                <a:off x="2076978" y="1288250"/>
                <a:ext cx="191770" cy="2108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1" name="Zone de texte 2">
                <a:extLst>
                  <a:ext uri="{FF2B5EF4-FFF2-40B4-BE49-F238E27FC236}">
                    <a16:creationId xmlns:a16="http://schemas.microsoft.com/office/drawing/2014/main" id="{8298F901-9868-9357-4277-6491542CA326}"/>
                  </a:ext>
                </a:extLst>
              </p:cNvPr>
              <p:cNvSpPr txBox="1">
                <a:spLocks noRot="1" noChangeAspect="1" noMove="1" noResize="1" noEditPoints="1" noAdjustHandles="1" noChangeArrowheads="1" noChangeShapeType="1" noTextEdit="1"/>
              </p:cNvSpPr>
              <p:nvPr/>
            </p:nvSpPr>
            <p:spPr>
              <a:xfrm>
                <a:off x="2076978" y="1288250"/>
                <a:ext cx="191770" cy="210820"/>
              </a:xfrm>
              <a:prstGeom prst="rect">
                <a:avLst/>
              </a:prstGeom>
              <a:blipFill>
                <a:blip r:embed="rId7"/>
                <a:stretch>
                  <a:fillRect l="-32258" b="-142857"/>
                </a:stretch>
              </a:blipFill>
              <a:ln w="6350">
                <a:noFill/>
              </a:ln>
              <a:effectLst/>
            </p:spPr>
            <p:txBody>
              <a:bodyPr/>
              <a:lstStyle/>
              <a:p>
                <a:r>
                  <a:rPr lang="fr-FR">
                    <a:noFill/>
                  </a:rPr>
                  <a:t> </a:t>
                </a:r>
              </a:p>
            </p:txBody>
          </p:sp>
        </mc:Fallback>
      </mc:AlternateContent>
    </p:spTree>
    <p:extLst>
      <p:ext uri="{BB962C8B-B14F-4D97-AF65-F5344CB8AC3E}">
        <p14:creationId xmlns:p14="http://schemas.microsoft.com/office/powerpoint/2010/main" val="92170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05C5-D06A-7422-19DB-B11D360A84E8}"/>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6CEC444-A532-5697-730B-14500B94FCA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F5E99F4-804E-FD2E-942C-660F113F0FDE}"/>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Terrestre</a:t>
            </a:r>
            <a:endParaRPr lang="fr-FR" sz="3200" dirty="0"/>
          </a:p>
        </p:txBody>
      </p:sp>
      <p:sp>
        <p:nvSpPr>
          <p:cNvPr id="5" name="ZoneTexte 4">
            <a:extLst>
              <a:ext uri="{FF2B5EF4-FFF2-40B4-BE49-F238E27FC236}">
                <a16:creationId xmlns:a16="http://schemas.microsoft.com/office/drawing/2014/main" id="{F2B12E8B-40EA-633E-A008-2DC914803E88}"/>
              </a:ext>
            </a:extLst>
          </p:cNvPr>
          <p:cNvSpPr txBox="1"/>
          <p:nvPr/>
        </p:nvSpPr>
        <p:spPr>
          <a:xfrm>
            <a:off x="-1" y="1041976"/>
            <a:ext cx="6764595" cy="522643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Tout objet immobile par rapport à la terre (paillasse, salle de classe) est appelé "référentiel terrestre" appelé aussi "référentiel du laboratoire".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prend souvent comme référentiel le référentiel Terrestre.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 est construit à partir d'un point de la surface de la Terre et d'un repère orthonormé. Il est entrainé par la rotation de la Terre.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Mouvements, vitesses et trajectoires : Fiche de cours - Physique ...">
            <a:extLst>
              <a:ext uri="{FF2B5EF4-FFF2-40B4-BE49-F238E27FC236}">
                <a16:creationId xmlns:a16="http://schemas.microsoft.com/office/drawing/2014/main" id="{C7F92C7A-CB6C-1768-C706-C0B01409F3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17" t="7513" r="23271" b="20020"/>
          <a:stretch/>
        </p:blipFill>
        <p:spPr bwMode="auto">
          <a:xfrm>
            <a:off x="6810565" y="1231623"/>
            <a:ext cx="5297459" cy="4785719"/>
          </a:xfrm>
          <a:prstGeom prst="rect">
            <a:avLst/>
          </a:prstGeom>
          <a:solidFill>
            <a:schemeClr val="tx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9071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E89C-E59A-D3A3-86DB-9FE14918C6A1}"/>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AA6B4656-9538-30F2-9C87-E87407E582F6}"/>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5DBE77EE-2B2E-5B91-24C0-CDD7A7C954E6}"/>
              </a:ext>
            </a:extLst>
          </p:cNvPr>
          <p:cNvGrpSpPr/>
          <p:nvPr/>
        </p:nvGrpSpPr>
        <p:grpSpPr>
          <a:xfrm>
            <a:off x="78656" y="223909"/>
            <a:ext cx="12015021" cy="6530852"/>
            <a:chOff x="0" y="46235"/>
            <a:chExt cx="3895083" cy="2182618"/>
          </a:xfrm>
        </p:grpSpPr>
        <p:grpSp>
          <p:nvGrpSpPr>
            <p:cNvPr id="3" name="Groupe 2">
              <a:extLst>
                <a:ext uri="{FF2B5EF4-FFF2-40B4-BE49-F238E27FC236}">
                  <a16:creationId xmlns:a16="http://schemas.microsoft.com/office/drawing/2014/main" id="{7D31C03B-F270-ECA5-84DD-0ECD460876DF}"/>
                </a:ext>
              </a:extLst>
            </p:cNvPr>
            <p:cNvGrpSpPr/>
            <p:nvPr/>
          </p:nvGrpSpPr>
          <p:grpSpPr>
            <a:xfrm>
              <a:off x="0" y="46235"/>
              <a:ext cx="3895083" cy="2182618"/>
              <a:chOff x="0" y="65309"/>
              <a:chExt cx="5501755" cy="3083038"/>
            </a:xfrm>
          </p:grpSpPr>
          <p:sp>
            <p:nvSpPr>
              <p:cNvPr id="5" name="Zone de texte 778">
                <a:extLst>
                  <a:ext uri="{FF2B5EF4-FFF2-40B4-BE49-F238E27FC236}">
                    <a16:creationId xmlns:a16="http://schemas.microsoft.com/office/drawing/2014/main" id="{FE5A3BFC-9A44-B3B9-C37F-1D0E73625F43}"/>
                  </a:ext>
                </a:extLst>
              </p:cNvPr>
              <p:cNvSpPr txBox="1"/>
              <p:nvPr/>
            </p:nvSpPr>
            <p:spPr>
              <a:xfrm>
                <a:off x="368134" y="65309"/>
                <a:ext cx="178335" cy="331806"/>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779">
                <a:extLst>
                  <a:ext uri="{FF2B5EF4-FFF2-40B4-BE49-F238E27FC236}">
                    <a16:creationId xmlns:a16="http://schemas.microsoft.com/office/drawing/2014/main" id="{065AFB4A-F39D-1204-A0A1-8DFE499E7F81}"/>
                  </a:ext>
                </a:extLst>
              </p:cNvPr>
              <p:cNvSpPr txBox="1"/>
              <p:nvPr/>
            </p:nvSpPr>
            <p:spPr>
              <a:xfrm>
                <a:off x="5284497" y="2832091"/>
                <a:ext cx="217234" cy="31606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x</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2B094FD1-4902-62A8-B1B8-E4971923F16A}"/>
                  </a:ext>
                </a:extLst>
              </p:cNvPr>
              <p:cNvGrpSpPr/>
              <p:nvPr/>
            </p:nvGrpSpPr>
            <p:grpSpPr>
              <a:xfrm>
                <a:off x="0" y="71252"/>
                <a:ext cx="5501755" cy="3077095"/>
                <a:chOff x="0" y="71252"/>
                <a:chExt cx="5501755" cy="3077095"/>
              </a:xfrm>
            </p:grpSpPr>
            <p:grpSp>
              <p:nvGrpSpPr>
                <p:cNvPr id="8" name="Groupe 7">
                  <a:extLst>
                    <a:ext uri="{FF2B5EF4-FFF2-40B4-BE49-F238E27FC236}">
                      <a16:creationId xmlns:a16="http://schemas.microsoft.com/office/drawing/2014/main" id="{12976140-5021-7A65-C756-3B5BEB6CA348}"/>
                    </a:ext>
                  </a:extLst>
                </p:cNvPr>
                <p:cNvGrpSpPr/>
                <p:nvPr/>
              </p:nvGrpSpPr>
              <p:grpSpPr>
                <a:xfrm>
                  <a:off x="290945" y="71252"/>
                  <a:ext cx="5210810" cy="2761013"/>
                  <a:chOff x="0" y="0"/>
                  <a:chExt cx="5210810" cy="2761013"/>
                </a:xfrm>
              </p:grpSpPr>
              <p:cxnSp>
                <p:nvCxnSpPr>
                  <p:cNvPr id="27" name="Connecteur droit avec flèche 26">
                    <a:extLst>
                      <a:ext uri="{FF2B5EF4-FFF2-40B4-BE49-F238E27FC236}">
                        <a16:creationId xmlns:a16="http://schemas.microsoft.com/office/drawing/2014/main" id="{95293D49-7C82-BD4E-44F4-5416DB4C91B4}"/>
                      </a:ext>
                    </a:extLst>
                  </p:cNvPr>
                  <p:cNvCxnSpPr/>
                  <p:nvPr/>
                </p:nvCxnSpPr>
                <p:spPr>
                  <a:xfrm flipV="1">
                    <a:off x="0" y="2755075"/>
                    <a:ext cx="5210810" cy="1905"/>
                  </a:xfrm>
                  <a:prstGeom prst="straightConnector1">
                    <a:avLst/>
                  </a:prstGeom>
                  <a:noFill/>
                  <a:ln w="38100" cap="flat" cmpd="sng" algn="ctr">
                    <a:solidFill>
                      <a:schemeClr val="tx1"/>
                    </a:solidFill>
                    <a:prstDash val="solid"/>
                    <a:tailEnd type="arrow"/>
                  </a:ln>
                  <a:effectLst/>
                </p:spPr>
              </p:cxnSp>
              <p:cxnSp>
                <p:nvCxnSpPr>
                  <p:cNvPr id="28" name="Connecteur droit avec flèche 27">
                    <a:extLst>
                      <a:ext uri="{FF2B5EF4-FFF2-40B4-BE49-F238E27FC236}">
                        <a16:creationId xmlns:a16="http://schemas.microsoft.com/office/drawing/2014/main" id="{2AD5C070-DBA0-E929-F226-B1D7335ABB10}"/>
                      </a:ext>
                    </a:extLst>
                  </p:cNvPr>
                  <p:cNvCxnSpPr/>
                  <p:nvPr/>
                </p:nvCxnSpPr>
                <p:spPr>
                  <a:xfrm flipV="1">
                    <a:off x="0" y="0"/>
                    <a:ext cx="0" cy="2753236"/>
                  </a:xfrm>
                  <a:prstGeom prst="straightConnector1">
                    <a:avLst/>
                  </a:prstGeom>
                  <a:noFill/>
                  <a:ln w="38100" cap="flat" cmpd="sng" algn="ctr">
                    <a:solidFill>
                      <a:schemeClr val="tx1"/>
                    </a:solidFill>
                    <a:prstDash val="solid"/>
                    <a:tailEnd type="arrow"/>
                  </a:ln>
                  <a:effectLst/>
                </p:spPr>
              </p:cxnSp>
              <p:sp>
                <p:nvSpPr>
                  <p:cNvPr id="29" name="Forme libre 97">
                    <a:extLst>
                      <a:ext uri="{FF2B5EF4-FFF2-40B4-BE49-F238E27FC236}">
                        <a16:creationId xmlns:a16="http://schemas.microsoft.com/office/drawing/2014/main" id="{C1A4EB8F-9E8F-65C6-C748-F8D9FE1E9C3A}"/>
                      </a:ext>
                    </a:extLst>
                  </p:cNvPr>
                  <p:cNvSpPr/>
                  <p:nvPr/>
                </p:nvSpPr>
                <p:spPr>
                  <a:xfrm>
                    <a:off x="0" y="546265"/>
                    <a:ext cx="5070764" cy="2214748"/>
                  </a:xfrm>
                  <a:custGeom>
                    <a:avLst/>
                    <a:gdLst>
                      <a:gd name="connsiteX0" fmla="*/ 0 w 5070764"/>
                      <a:gd name="connsiteY0" fmla="*/ 2214748 h 2214748"/>
                      <a:gd name="connsiteX1" fmla="*/ 2541320 w 5070764"/>
                      <a:gd name="connsiteY1" fmla="*/ 0 h 2214748"/>
                      <a:gd name="connsiteX2" fmla="*/ 5070764 w 5070764"/>
                      <a:gd name="connsiteY2" fmla="*/ 2208810 h 2214748"/>
                    </a:gdLst>
                    <a:ahLst/>
                    <a:cxnLst>
                      <a:cxn ang="0">
                        <a:pos x="connsiteX0" y="connsiteY0"/>
                      </a:cxn>
                      <a:cxn ang="0">
                        <a:pos x="connsiteX1" y="connsiteY1"/>
                      </a:cxn>
                      <a:cxn ang="0">
                        <a:pos x="connsiteX2" y="connsiteY2"/>
                      </a:cxn>
                    </a:cxnLst>
                    <a:rect l="l" t="t" r="r" b="b"/>
                    <a:pathLst>
                      <a:path w="5070764" h="2214748">
                        <a:moveTo>
                          <a:pt x="0" y="2214748"/>
                        </a:moveTo>
                        <a:cubicBezTo>
                          <a:pt x="848096" y="1107869"/>
                          <a:pt x="1696193" y="990"/>
                          <a:pt x="2541320" y="0"/>
                        </a:cubicBezTo>
                        <a:cubicBezTo>
                          <a:pt x="3386447" y="-990"/>
                          <a:pt x="4228605" y="1103910"/>
                          <a:pt x="5070764" y="2208810"/>
                        </a:cubicBezTo>
                      </a:path>
                    </a:pathLst>
                  </a:custGeom>
                  <a:noFill/>
                  <a:ln w="38100"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nvGrpSpPr>
                <p:cNvPr id="9" name="Groupe 8">
                  <a:extLst>
                    <a:ext uri="{FF2B5EF4-FFF2-40B4-BE49-F238E27FC236}">
                      <a16:creationId xmlns:a16="http://schemas.microsoft.com/office/drawing/2014/main" id="{4D5634C7-C833-3FFE-2C1D-428BAFA38386}"/>
                    </a:ext>
                  </a:extLst>
                </p:cNvPr>
                <p:cNvGrpSpPr/>
                <p:nvPr/>
              </p:nvGrpSpPr>
              <p:grpSpPr>
                <a:xfrm>
                  <a:off x="0" y="105310"/>
                  <a:ext cx="3063053" cy="3043037"/>
                  <a:chOff x="0" y="105310"/>
                  <a:chExt cx="3063053" cy="3043037"/>
                </a:xfrm>
              </p:grpSpPr>
              <p:sp>
                <p:nvSpPr>
                  <p:cNvPr id="10" name="Arc 9">
                    <a:extLst>
                      <a:ext uri="{FF2B5EF4-FFF2-40B4-BE49-F238E27FC236}">
                        <a16:creationId xmlns:a16="http://schemas.microsoft.com/office/drawing/2014/main" id="{B8A7219C-A31F-1C90-E2A8-42317D596C83}"/>
                      </a:ext>
                    </a:extLst>
                  </p:cNvPr>
                  <p:cNvSpPr/>
                  <p:nvPr/>
                </p:nvSpPr>
                <p:spPr>
                  <a:xfrm>
                    <a:off x="0" y="2523507"/>
                    <a:ext cx="577850" cy="624840"/>
                  </a:xfrm>
                  <a:prstGeom prst="arc">
                    <a:avLst>
                      <a:gd name="adj1" fmla="val 18325936"/>
                      <a:gd name="adj2" fmla="val 0"/>
                    </a:avLst>
                  </a:prstGeom>
                  <a:noFill/>
                  <a:ln w="38100" cap="flat" cmpd="sng" algn="ctr">
                    <a:solidFill>
                      <a:srgbClr val="9BBB59"/>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Zone de texte 787">
                    <a:extLst>
                      <a:ext uri="{FF2B5EF4-FFF2-40B4-BE49-F238E27FC236}">
                        <a16:creationId xmlns:a16="http://schemas.microsoft.com/office/drawing/2014/main" id="{873B6499-E4CA-0162-53A9-7CC92E573BAB}"/>
                      </a:ext>
                    </a:extLst>
                  </p:cNvPr>
                  <p:cNvSpPr txBox="1"/>
                  <p:nvPr/>
                </p:nvSpPr>
                <p:spPr>
                  <a:xfrm>
                    <a:off x="577835" y="2431990"/>
                    <a:ext cx="269214" cy="39103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b="1">
                        <a:solidFill>
                          <a:srgbClr val="76923C"/>
                        </a:solidFill>
                        <a:effectLst/>
                        <a:latin typeface="Symbol" panose="05050102010706020507" pitchFamily="18" charset="2"/>
                        <a:ea typeface="Calibri" panose="020F0502020204030204" pitchFamily="34" charset="0"/>
                        <a:cs typeface="Times New Roman" panose="02020603050405020304" pitchFamily="18" charset="0"/>
                      </a:rPr>
                      <a:t>a</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Zone de texte 788">
                        <a:extLst>
                          <a:ext uri="{FF2B5EF4-FFF2-40B4-BE49-F238E27FC236}">
                            <a16:creationId xmlns:a16="http://schemas.microsoft.com/office/drawing/2014/main" id="{3EE59FC2-D72F-D66D-C4AB-608228805619}"/>
                          </a:ext>
                        </a:extLst>
                      </p:cNvPr>
                      <p:cNvSpPr txBox="1"/>
                      <p:nvPr/>
                    </p:nvSpPr>
                    <p:spPr>
                      <a:xfrm>
                        <a:off x="469030" y="1813861"/>
                        <a:ext cx="299260" cy="429373"/>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788">
                        <a:extLst>
                          <a:ext uri="{FF2B5EF4-FFF2-40B4-BE49-F238E27FC236}">
                            <a16:creationId xmlns:a16="http://schemas.microsoft.com/office/drawing/2014/main" id="{3EE59FC2-D72F-D66D-C4AB-608228805619}"/>
                          </a:ext>
                        </a:extLst>
                      </p:cNvPr>
                      <p:cNvSpPr txBox="1">
                        <a:spLocks noRot="1" noChangeAspect="1" noMove="1" noResize="1" noEditPoints="1" noAdjustHandles="1" noChangeArrowheads="1" noChangeShapeType="1" noTextEdit="1"/>
                      </p:cNvSpPr>
                      <p:nvPr/>
                    </p:nvSpPr>
                    <p:spPr>
                      <a:xfrm>
                        <a:off x="469030" y="1813861"/>
                        <a:ext cx="299260" cy="429373"/>
                      </a:xfrm>
                      <a:prstGeom prst="rect">
                        <a:avLst/>
                      </a:prstGeom>
                      <a:blipFill>
                        <a:blip r:embed="rId2"/>
                        <a:stretch>
                          <a:fillRect/>
                        </a:stretch>
                      </a:blipFill>
                      <a:ln w="38100">
                        <a:noFill/>
                      </a:ln>
                      <a:effectLst/>
                    </p:spPr>
                    <p:txBody>
                      <a:bodyPr/>
                      <a:lstStyle/>
                      <a:p>
                        <a:r>
                          <a:rPr lang="fr-FR">
                            <a:noFill/>
                          </a:rPr>
                          <a:t> </a:t>
                        </a:r>
                      </a:p>
                    </p:txBody>
                  </p:sp>
                </mc:Fallback>
              </mc:AlternateContent>
              <p:grpSp>
                <p:nvGrpSpPr>
                  <p:cNvPr id="13" name="Groupe 12">
                    <a:extLst>
                      <a:ext uri="{FF2B5EF4-FFF2-40B4-BE49-F238E27FC236}">
                        <a16:creationId xmlns:a16="http://schemas.microsoft.com/office/drawing/2014/main" id="{C73DA02B-5FF2-FE7B-C0AA-F03719BC6BF1}"/>
                      </a:ext>
                    </a:extLst>
                  </p:cNvPr>
                  <p:cNvGrpSpPr/>
                  <p:nvPr/>
                </p:nvGrpSpPr>
                <p:grpSpPr>
                  <a:xfrm>
                    <a:off x="290945" y="105310"/>
                    <a:ext cx="2772108" cy="2717891"/>
                    <a:chOff x="0" y="105310"/>
                    <a:chExt cx="2772108" cy="2717891"/>
                  </a:xfrm>
                </p:grpSpPr>
                <p:grpSp>
                  <p:nvGrpSpPr>
                    <p:cNvPr id="14" name="Groupe 13">
                      <a:extLst>
                        <a:ext uri="{FF2B5EF4-FFF2-40B4-BE49-F238E27FC236}">
                          <a16:creationId xmlns:a16="http://schemas.microsoft.com/office/drawing/2014/main" id="{244F57BF-A611-DDA4-AF9F-84539EB06BDB}"/>
                        </a:ext>
                      </a:extLst>
                    </p:cNvPr>
                    <p:cNvGrpSpPr/>
                    <p:nvPr/>
                  </p:nvGrpSpPr>
                  <p:grpSpPr>
                    <a:xfrm>
                      <a:off x="0" y="469075"/>
                      <a:ext cx="2708647" cy="2354126"/>
                      <a:chOff x="0" y="469075"/>
                      <a:chExt cx="2708647" cy="2354126"/>
                    </a:xfrm>
                  </p:grpSpPr>
                  <p:sp>
                    <p:nvSpPr>
                      <p:cNvPr id="20" name="Ellipse 19">
                        <a:extLst>
                          <a:ext uri="{FF2B5EF4-FFF2-40B4-BE49-F238E27FC236}">
                            <a16:creationId xmlns:a16="http://schemas.microsoft.com/office/drawing/2014/main" id="{B1A9EF4C-8B09-3996-FE6D-BB0AF0695B4F}"/>
                          </a:ext>
                        </a:extLst>
                      </p:cNvPr>
                      <p:cNvSpPr/>
                      <p:nvPr/>
                    </p:nvSpPr>
                    <p:spPr>
                      <a:xfrm>
                        <a:off x="1983180" y="611579"/>
                        <a:ext cx="217170" cy="21717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381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nvGrpSpPr>
                      <p:cNvPr id="21" name="Groupe 20">
                        <a:extLst>
                          <a:ext uri="{FF2B5EF4-FFF2-40B4-BE49-F238E27FC236}">
                            <a16:creationId xmlns:a16="http://schemas.microsoft.com/office/drawing/2014/main" id="{80AC6E0B-F20C-910B-4363-BC78635CAEC9}"/>
                          </a:ext>
                        </a:extLst>
                      </p:cNvPr>
                      <p:cNvGrpSpPr/>
                      <p:nvPr/>
                    </p:nvGrpSpPr>
                    <p:grpSpPr>
                      <a:xfrm>
                        <a:off x="0" y="469075"/>
                        <a:ext cx="2708647" cy="2354126"/>
                        <a:chOff x="0" y="469075"/>
                        <a:chExt cx="2708647" cy="2354126"/>
                      </a:xfrm>
                    </p:grpSpPr>
                    <p:cxnSp>
                      <p:nvCxnSpPr>
                        <p:cNvPr id="22" name="Connecteur droit avec flèche 21">
                          <a:extLst>
                            <a:ext uri="{FF2B5EF4-FFF2-40B4-BE49-F238E27FC236}">
                              <a16:creationId xmlns:a16="http://schemas.microsoft.com/office/drawing/2014/main" id="{09C4A74C-58F8-2714-030F-8EA917AFE69B}"/>
                            </a:ext>
                          </a:extLst>
                        </p:cNvPr>
                        <p:cNvCxnSpPr/>
                        <p:nvPr/>
                      </p:nvCxnSpPr>
                      <p:spPr>
                        <a:xfrm flipV="1">
                          <a:off x="0" y="1662545"/>
                          <a:ext cx="795606" cy="1160656"/>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23" name="Connecteur droit avec flèche 22">
                          <a:extLst>
                            <a:ext uri="{FF2B5EF4-FFF2-40B4-BE49-F238E27FC236}">
                              <a16:creationId xmlns:a16="http://schemas.microsoft.com/office/drawing/2014/main" id="{7F676982-1D9A-0D01-72FF-1FE622181EB0}"/>
                            </a:ext>
                          </a:extLst>
                        </p:cNvPr>
                        <p:cNvCxnSpPr/>
                        <p:nvPr/>
                      </p:nvCxnSpPr>
                      <p:spPr>
                        <a:xfrm>
                          <a:off x="2095995" y="724395"/>
                          <a:ext cx="0" cy="904875"/>
                        </a:xfrm>
                        <a:prstGeom prst="straightConnector1">
                          <a:avLst/>
                        </a:prstGeom>
                        <a:noFill/>
                        <a:ln w="381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26" name="Connecteur droit avec flèche 25">
                          <a:extLst>
                            <a:ext uri="{FF2B5EF4-FFF2-40B4-BE49-F238E27FC236}">
                              <a16:creationId xmlns:a16="http://schemas.microsoft.com/office/drawing/2014/main" id="{5C3B18C0-E01D-CA7A-586E-BB6A9CB9326C}"/>
                            </a:ext>
                          </a:extLst>
                        </p:cNvPr>
                        <p:cNvCxnSpPr/>
                        <p:nvPr/>
                      </p:nvCxnSpPr>
                      <p:spPr>
                        <a:xfrm flipV="1">
                          <a:off x="2084120" y="469075"/>
                          <a:ext cx="624527" cy="253159"/>
                        </a:xfrm>
                        <a:prstGeom prst="straightConnector1">
                          <a:avLst/>
                        </a:prstGeom>
                        <a:noFill/>
                        <a:ln w="38100" cap="flat" cmpd="sng" algn="ctr">
                          <a:solidFill>
                            <a:srgbClr val="9BBB59"/>
                          </a:solidFill>
                          <a:prstDash val="solid"/>
                          <a:tailEnd type="arrow"/>
                        </a:ln>
                        <a:effectLst>
                          <a:outerShdw blurRad="40000" dist="20000" dir="5400000" rotWithShape="0">
                            <a:srgbClr val="000000">
                              <a:alpha val="38000"/>
                            </a:srgbClr>
                          </a:outerShdw>
                        </a:effectLst>
                      </p:spPr>
                    </p:cxnSp>
                  </p:grpSp>
                </p:grpSp>
                <p:grpSp>
                  <p:nvGrpSpPr>
                    <p:cNvPr id="15" name="Groupe 14">
                      <a:extLst>
                        <a:ext uri="{FF2B5EF4-FFF2-40B4-BE49-F238E27FC236}">
                          <a16:creationId xmlns:a16="http://schemas.microsoft.com/office/drawing/2014/main" id="{0D63BB32-7C79-6BF9-6F4C-94EA48081180}"/>
                        </a:ext>
                      </a:extLst>
                    </p:cNvPr>
                    <p:cNvGrpSpPr/>
                    <p:nvPr/>
                  </p:nvGrpSpPr>
                  <p:grpSpPr>
                    <a:xfrm>
                      <a:off x="2119517" y="105310"/>
                      <a:ext cx="652591" cy="1227948"/>
                      <a:chOff x="492597" y="-37194"/>
                      <a:chExt cx="652591" cy="1227948"/>
                    </a:xfrm>
                  </p:grpSpPr>
                  <mc:AlternateContent xmlns:mc="http://schemas.openxmlformats.org/markup-compatibility/2006">
                    <mc:Choice xmlns:a14="http://schemas.microsoft.com/office/drawing/2010/main" Requires="a14">
                      <p:sp>
                        <p:nvSpPr>
                          <p:cNvPr id="16" name="Zone de texte 799">
                            <a:extLst>
                              <a:ext uri="{FF2B5EF4-FFF2-40B4-BE49-F238E27FC236}">
                                <a16:creationId xmlns:a16="http://schemas.microsoft.com/office/drawing/2014/main" id="{C8B91D32-CB13-E76A-380D-28C9CE2EC271}"/>
                              </a:ext>
                            </a:extLst>
                          </p:cNvPr>
                          <p:cNvSpPr txBox="1"/>
                          <p:nvPr/>
                        </p:nvSpPr>
                        <p:spPr>
                          <a:xfrm>
                            <a:off x="492597" y="751367"/>
                            <a:ext cx="389755" cy="439387"/>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Zone de texte 799">
                            <a:extLst>
                              <a:ext uri="{FF2B5EF4-FFF2-40B4-BE49-F238E27FC236}">
                                <a16:creationId xmlns:a16="http://schemas.microsoft.com/office/drawing/2014/main" id="{C8B91D32-CB13-E76A-380D-28C9CE2EC271}"/>
                              </a:ext>
                            </a:extLst>
                          </p:cNvPr>
                          <p:cNvSpPr txBox="1">
                            <a:spLocks noRot="1" noChangeAspect="1" noMove="1" noResize="1" noEditPoints="1" noAdjustHandles="1" noChangeArrowheads="1" noChangeShapeType="1" noTextEdit="1"/>
                          </p:cNvSpPr>
                          <p:nvPr/>
                        </p:nvSpPr>
                        <p:spPr>
                          <a:xfrm>
                            <a:off x="492597" y="751367"/>
                            <a:ext cx="389755" cy="439387"/>
                          </a:xfrm>
                          <a:prstGeom prst="rect">
                            <a:avLst/>
                          </a:prstGeom>
                          <a:blipFill>
                            <a:blip r:embed="rId3"/>
                            <a:stretch>
                              <a:fillRect/>
                            </a:stretch>
                          </a:blipFill>
                          <a:ln w="38100">
                            <a:noFill/>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9" name="Zone de texte 802">
                            <a:extLst>
                              <a:ext uri="{FF2B5EF4-FFF2-40B4-BE49-F238E27FC236}">
                                <a16:creationId xmlns:a16="http://schemas.microsoft.com/office/drawing/2014/main" id="{14896068-0F36-9A18-8CAA-562EAE910BFC}"/>
                              </a:ext>
                            </a:extLst>
                          </p:cNvPr>
                          <p:cNvSpPr txBox="1"/>
                          <p:nvPr/>
                        </p:nvSpPr>
                        <p:spPr>
                          <a:xfrm>
                            <a:off x="842883" y="-37194"/>
                            <a:ext cx="302305" cy="362974"/>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76923C"/>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76923C"/>
                                          </a:solidFill>
                                          <a:effectLst/>
                                          <a:latin typeface="Comic Sans MS" panose="030F0702030302020204" pitchFamily="66" charset="0"/>
                                          <a:ea typeface="Calibri" panose="020F0502020204030204" pitchFamily="34" charset="0"/>
                                          <a:cs typeface="Times New Roman" panose="02020603050405020304" pitchFamily="18" charset="0"/>
                                        </a:rPr>
                                        <m:t>V</m:t>
                                      </m:r>
                                    </m:e>
                                  </m:acc>
                                </m:oMath>
                              </m:oMathPara>
                            </a14:m>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Zone de texte 802">
                            <a:extLst>
                              <a:ext uri="{FF2B5EF4-FFF2-40B4-BE49-F238E27FC236}">
                                <a16:creationId xmlns:a16="http://schemas.microsoft.com/office/drawing/2014/main" id="{14896068-0F36-9A18-8CAA-562EAE910BFC}"/>
                              </a:ext>
                            </a:extLst>
                          </p:cNvPr>
                          <p:cNvSpPr txBox="1">
                            <a:spLocks noRot="1" noChangeAspect="1" noMove="1" noResize="1" noEditPoints="1" noAdjustHandles="1" noChangeArrowheads="1" noChangeShapeType="1" noTextEdit="1"/>
                          </p:cNvSpPr>
                          <p:nvPr/>
                        </p:nvSpPr>
                        <p:spPr>
                          <a:xfrm>
                            <a:off x="842883" y="-37194"/>
                            <a:ext cx="302305" cy="362974"/>
                          </a:xfrm>
                          <a:prstGeom prst="rect">
                            <a:avLst/>
                          </a:prstGeom>
                          <a:blipFill>
                            <a:blip r:embed="rId4"/>
                            <a:stretch>
                              <a:fillRect/>
                            </a:stretch>
                          </a:blipFill>
                          <a:ln w="38100">
                            <a:noFill/>
                          </a:ln>
                          <a:effectLst/>
                        </p:spPr>
                        <p:txBody>
                          <a:bodyPr/>
                          <a:lstStyle/>
                          <a:p>
                            <a:r>
                              <a:rPr lang="fr-FR">
                                <a:noFill/>
                              </a:rPr>
                              <a:t> </a:t>
                            </a:r>
                          </a:p>
                        </p:txBody>
                      </p:sp>
                    </mc:Fallback>
                  </mc:AlternateContent>
                </p:grpSp>
              </p:grpSp>
            </p:grpSp>
          </p:grpSp>
        </p:grpSp>
        <p:sp>
          <p:nvSpPr>
            <p:cNvPr id="4" name="Zone de texte 804">
              <a:extLst>
                <a:ext uri="{FF2B5EF4-FFF2-40B4-BE49-F238E27FC236}">
                  <a16:creationId xmlns:a16="http://schemas.microsoft.com/office/drawing/2014/main" id="{398C7ECD-A3D8-39B2-8009-92201ECBDC12}"/>
                </a:ext>
              </a:extLst>
            </p:cNvPr>
            <p:cNvSpPr txBox="1"/>
            <p:nvPr/>
          </p:nvSpPr>
          <p:spPr>
            <a:xfrm>
              <a:off x="25400" y="1949450"/>
              <a:ext cx="177800" cy="254635"/>
            </a:xfrm>
            <a:prstGeom prst="rect">
              <a:avLst/>
            </a:prstGeom>
            <a:noFill/>
            <a:ln w="3810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a:effectLst/>
                  <a:latin typeface="Comic Sans MS" panose="030F0702030302020204" pitchFamily="66" charset="0"/>
                  <a:ea typeface="Calibri" panose="020F0502020204030204" pitchFamily="34" charset="0"/>
                  <a:cs typeface="Times New Roman" panose="02020603050405020304" pitchFamily="18" charset="0"/>
                </a:rPr>
                <a:t>O</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0" name="Connecteur droit avec flèche 29">
            <a:extLst>
              <a:ext uri="{FF2B5EF4-FFF2-40B4-BE49-F238E27FC236}">
                <a16:creationId xmlns:a16="http://schemas.microsoft.com/office/drawing/2014/main" id="{24259A31-32F5-F491-0846-FBF99A59ABDF}"/>
              </a:ext>
            </a:extLst>
          </p:cNvPr>
          <p:cNvCxnSpPr>
            <a:cxnSpLocks/>
          </p:cNvCxnSpPr>
          <p:nvPr/>
        </p:nvCxnSpPr>
        <p:spPr>
          <a:xfrm>
            <a:off x="2451523" y="906998"/>
            <a:ext cx="0" cy="167147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mc:Choice xmlns:a14="http://schemas.microsoft.com/office/drawing/2010/main" Requires="a14">
          <p:sp>
            <p:nvSpPr>
              <p:cNvPr id="31" name="Zone de texte 2">
                <a:extLst>
                  <a:ext uri="{FF2B5EF4-FFF2-40B4-BE49-F238E27FC236}">
                    <a16:creationId xmlns:a16="http://schemas.microsoft.com/office/drawing/2014/main" id="{E38A3684-DFF3-470F-78DB-E239DB6D7CAC}"/>
                  </a:ext>
                </a:extLst>
              </p:cNvPr>
              <p:cNvSpPr txBox="1"/>
              <p:nvPr/>
            </p:nvSpPr>
            <p:spPr>
              <a:xfrm>
                <a:off x="2076978" y="1288250"/>
                <a:ext cx="191770" cy="2108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3200" b="1">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m:t>g</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1" name="Zone de texte 2">
                <a:extLst>
                  <a:ext uri="{FF2B5EF4-FFF2-40B4-BE49-F238E27FC236}">
                    <a16:creationId xmlns:a16="http://schemas.microsoft.com/office/drawing/2014/main" id="{E38A3684-DFF3-470F-78DB-E239DB6D7CAC}"/>
                  </a:ext>
                </a:extLst>
              </p:cNvPr>
              <p:cNvSpPr txBox="1">
                <a:spLocks noRot="1" noChangeAspect="1" noMove="1" noResize="1" noEditPoints="1" noAdjustHandles="1" noChangeArrowheads="1" noChangeShapeType="1" noTextEdit="1"/>
              </p:cNvSpPr>
              <p:nvPr/>
            </p:nvSpPr>
            <p:spPr>
              <a:xfrm>
                <a:off x="2076978" y="1288250"/>
                <a:ext cx="191770" cy="210820"/>
              </a:xfrm>
              <a:prstGeom prst="rect">
                <a:avLst/>
              </a:prstGeom>
              <a:blipFill>
                <a:blip r:embed="rId5"/>
                <a:stretch>
                  <a:fillRect l="-32258" b="-142857"/>
                </a:stretch>
              </a:blipFill>
              <a:ln w="6350">
                <a:noFill/>
              </a:ln>
              <a:effectLst/>
            </p:spPr>
            <p:txBody>
              <a:bodyPr/>
              <a:lstStyle/>
              <a:p>
                <a:r>
                  <a:rPr lang="fr-FR">
                    <a:noFill/>
                  </a:rPr>
                  <a:t> </a:t>
                </a:r>
              </a:p>
            </p:txBody>
          </p:sp>
        </mc:Fallback>
      </mc:AlternateContent>
    </p:spTree>
    <p:extLst>
      <p:ext uri="{BB962C8B-B14F-4D97-AF65-F5344CB8AC3E}">
        <p14:creationId xmlns:p14="http://schemas.microsoft.com/office/powerpoint/2010/main" val="2770800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71F0-555E-8F3A-EC9A-283369970289}"/>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6D12DADD-76BD-B138-A910-9737BA65C85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F1CD8469-C8EC-9287-1513-85D5E404BF8E}"/>
                  </a:ext>
                </a:extLst>
              </p:cNvPr>
              <p:cNvSpPr txBox="1"/>
              <p:nvPr/>
            </p:nvSpPr>
            <p:spPr>
              <a:xfrm>
                <a:off x="0" y="137645"/>
                <a:ext cx="12103510" cy="523765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assimilera le projectile à un point matériel M.</a:t>
                </a:r>
              </a:p>
              <a:p>
                <a:pPr algn="just">
                  <a:lnSpc>
                    <a:spcPct val="107000"/>
                  </a:lnSpc>
                  <a:spcAft>
                    <a:spcPts val="800"/>
                  </a:spcAft>
                </a:pP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seule force qui agit est le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g</m:t>
                        </m:r>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du corps: le solide est en "chute libre".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L'étude de ce mouvement sera étudié ultérieurement car il fait appel à la seconde loi de Newton qui est hors programme.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Toutefois, il faut savoir que ce mouvement qui se fait dans un plan peut être décomposé en deux type de mouvement: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rectiligne uniforme qui se fait suivant l'axe Ox.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 mouvement rectiligne ralenti et/ou accéléré qui se fait suivant l'axe Oz.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ZoneTexte 2">
                <a:extLst>
                  <a:ext uri="{FF2B5EF4-FFF2-40B4-BE49-F238E27FC236}">
                    <a16:creationId xmlns:a16="http://schemas.microsoft.com/office/drawing/2014/main" id="{F1CD8469-C8EC-9287-1513-85D5E404BF8E}"/>
                  </a:ext>
                </a:extLst>
              </p:cNvPr>
              <p:cNvSpPr txBox="1">
                <a:spLocks noRot="1" noChangeAspect="1" noMove="1" noResize="1" noEditPoints="1" noAdjustHandles="1" noChangeArrowheads="1" noChangeShapeType="1" noTextEdit="1"/>
              </p:cNvSpPr>
              <p:nvPr/>
            </p:nvSpPr>
            <p:spPr>
              <a:xfrm>
                <a:off x="0" y="137645"/>
                <a:ext cx="12103510" cy="5237652"/>
              </a:xfrm>
              <a:prstGeom prst="rect">
                <a:avLst/>
              </a:prstGeom>
              <a:blipFill>
                <a:blip r:embed="rId2"/>
                <a:stretch>
                  <a:fillRect l="-756" t="-815" r="-756" b="-1746"/>
                </a:stretch>
              </a:blipFill>
            </p:spPr>
            <p:txBody>
              <a:bodyPr/>
              <a:lstStyle/>
              <a:p>
                <a:r>
                  <a:rPr lang="fr-FR">
                    <a:noFill/>
                  </a:rPr>
                  <a:t> </a:t>
                </a:r>
              </a:p>
            </p:txBody>
          </p:sp>
        </mc:Fallback>
      </mc:AlternateContent>
    </p:spTree>
    <p:extLst>
      <p:ext uri="{BB962C8B-B14F-4D97-AF65-F5344CB8AC3E}">
        <p14:creationId xmlns:p14="http://schemas.microsoft.com/office/powerpoint/2010/main" val="250439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85140-8F00-C8B2-90F3-08955A195A35}"/>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8495F7E1-CD9F-046E-A726-3E0C509378B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DB28581E-178B-72D5-2FD1-07995BD858ED}"/>
              </a:ext>
            </a:extLst>
          </p:cNvPr>
          <p:cNvGrpSpPr/>
          <p:nvPr/>
        </p:nvGrpSpPr>
        <p:grpSpPr>
          <a:xfrm>
            <a:off x="8273806" y="75657"/>
            <a:ext cx="3848322" cy="2930559"/>
            <a:chOff x="0" y="147619"/>
            <a:chExt cx="2868930" cy="2184736"/>
          </a:xfrm>
        </p:grpSpPr>
        <p:grpSp>
          <p:nvGrpSpPr>
            <p:cNvPr id="4" name="Groupe 3">
              <a:extLst>
                <a:ext uri="{FF2B5EF4-FFF2-40B4-BE49-F238E27FC236}">
                  <a16:creationId xmlns:a16="http://schemas.microsoft.com/office/drawing/2014/main" id="{C3232946-45AC-85D2-3977-0819AFA33051}"/>
                </a:ext>
              </a:extLst>
            </p:cNvPr>
            <p:cNvGrpSpPr/>
            <p:nvPr/>
          </p:nvGrpSpPr>
          <p:grpSpPr>
            <a:xfrm>
              <a:off x="0" y="147619"/>
              <a:ext cx="2868930" cy="2184736"/>
              <a:chOff x="0" y="147619"/>
              <a:chExt cx="2868930" cy="2184736"/>
            </a:xfrm>
          </p:grpSpPr>
          <p:grpSp>
            <p:nvGrpSpPr>
              <p:cNvPr id="8" name="Groupe 7">
                <a:extLst>
                  <a:ext uri="{FF2B5EF4-FFF2-40B4-BE49-F238E27FC236}">
                    <a16:creationId xmlns:a16="http://schemas.microsoft.com/office/drawing/2014/main" id="{66460EA4-1422-BBCF-C8E5-131D3AD8E102}"/>
                  </a:ext>
                </a:extLst>
              </p:cNvPr>
              <p:cNvGrpSpPr/>
              <p:nvPr/>
            </p:nvGrpSpPr>
            <p:grpSpPr>
              <a:xfrm>
                <a:off x="0" y="147619"/>
                <a:ext cx="2868930" cy="2184736"/>
                <a:chOff x="0" y="147619"/>
                <a:chExt cx="2868930" cy="2184736"/>
              </a:xfrm>
            </p:grpSpPr>
            <p:grpSp>
              <p:nvGrpSpPr>
                <p:cNvPr id="10" name="Groupe 9">
                  <a:extLst>
                    <a:ext uri="{FF2B5EF4-FFF2-40B4-BE49-F238E27FC236}">
                      <a16:creationId xmlns:a16="http://schemas.microsoft.com/office/drawing/2014/main" id="{A32AD7DE-2781-2BCF-3EFD-1AC6D1FA9C31}"/>
                    </a:ext>
                  </a:extLst>
                </p:cNvPr>
                <p:cNvGrpSpPr/>
                <p:nvPr/>
              </p:nvGrpSpPr>
              <p:grpSpPr>
                <a:xfrm>
                  <a:off x="0" y="147619"/>
                  <a:ext cx="2868930" cy="2184736"/>
                  <a:chOff x="0" y="133350"/>
                  <a:chExt cx="2868930" cy="2185035"/>
                </a:xfrm>
              </p:grpSpPr>
              <p:grpSp>
                <p:nvGrpSpPr>
                  <p:cNvPr id="13" name="Groupe 12">
                    <a:extLst>
                      <a:ext uri="{FF2B5EF4-FFF2-40B4-BE49-F238E27FC236}">
                        <a16:creationId xmlns:a16="http://schemas.microsoft.com/office/drawing/2014/main" id="{1A9A35DE-1158-10D6-2363-B3CB11AD3379}"/>
                      </a:ext>
                    </a:extLst>
                  </p:cNvPr>
                  <p:cNvGrpSpPr/>
                  <p:nvPr/>
                </p:nvGrpSpPr>
                <p:grpSpPr>
                  <a:xfrm>
                    <a:off x="0" y="133350"/>
                    <a:ext cx="2868930" cy="2185035"/>
                    <a:chOff x="0" y="133350"/>
                    <a:chExt cx="2868930" cy="2185035"/>
                  </a:xfrm>
                </p:grpSpPr>
                <p:pic>
                  <p:nvPicPr>
                    <p:cNvPr id="15" name="Image 14">
                      <a:extLst>
                        <a:ext uri="{FF2B5EF4-FFF2-40B4-BE49-F238E27FC236}">
                          <a16:creationId xmlns:a16="http://schemas.microsoft.com/office/drawing/2014/main" id="{41176828-04C6-37A1-BABF-6F005FD99F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350"/>
                      <a:ext cx="2868930" cy="2185035"/>
                    </a:xfrm>
                    <a:prstGeom prst="rect">
                      <a:avLst/>
                    </a:prstGeom>
                    <a:noFill/>
                    <a:ln w="38100">
                      <a:solidFill>
                        <a:schemeClr val="tx1"/>
                      </a:solidFill>
                    </a:ln>
                  </p:spPr>
                </p:pic>
                <mc:AlternateContent xmlns:mc="http://schemas.openxmlformats.org/markup-compatibility/2006">
                  <mc:Choice xmlns:a14="http://schemas.microsoft.com/office/drawing/2010/main" Requires="a14">
                    <p:sp>
                      <p:nvSpPr>
                        <p:cNvPr id="16" name="Zone de texte 835">
                          <a:extLst>
                            <a:ext uri="{FF2B5EF4-FFF2-40B4-BE49-F238E27FC236}">
                              <a16:creationId xmlns:a16="http://schemas.microsoft.com/office/drawing/2014/main" id="{9A70FAC6-BFEB-1A3C-F055-DD67036736F0}"/>
                            </a:ext>
                          </a:extLst>
                        </p:cNvPr>
                        <p:cNvSpPr txBox="1"/>
                        <p:nvPr/>
                      </p:nvSpPr>
                      <p:spPr>
                        <a:xfrm>
                          <a:off x="366713" y="247684"/>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Zone de texte 835">
                          <a:extLst>
                            <a:ext uri="{FF2B5EF4-FFF2-40B4-BE49-F238E27FC236}">
                              <a16:creationId xmlns:a16="http://schemas.microsoft.com/office/drawing/2014/main" id="{9A70FAC6-BFEB-1A3C-F055-DD67036736F0}"/>
                            </a:ext>
                          </a:extLst>
                        </p:cNvPr>
                        <p:cNvSpPr txBox="1">
                          <a:spLocks noRot="1" noChangeAspect="1" noMove="1" noResize="1" noEditPoints="1" noAdjustHandles="1" noChangeArrowheads="1" noChangeShapeType="1" noTextEdit="1"/>
                        </p:cNvSpPr>
                        <p:nvPr/>
                      </p:nvSpPr>
                      <p:spPr>
                        <a:xfrm>
                          <a:off x="366713" y="247684"/>
                          <a:ext cx="248915" cy="254626"/>
                        </a:xfrm>
                        <a:prstGeom prst="rect">
                          <a:avLst/>
                        </a:prstGeom>
                        <a:blipFill>
                          <a:blip r:embed="rId4"/>
                          <a:stretch>
                            <a:fillRect l="-34545" r="-9091" b="-75000"/>
                          </a:stretch>
                        </a:blipFill>
                        <a:ln w="6350">
                          <a:noFill/>
                        </a:ln>
                        <a:effectLst/>
                      </p:spPr>
                      <p:txBody>
                        <a:bodyPr/>
                        <a:lstStyle/>
                        <a:p>
                          <a:r>
                            <a:rPr lang="fr-FR">
                              <a:noFill/>
                            </a:rPr>
                            <a:t> </a:t>
                          </a:r>
                        </a:p>
                      </p:txBody>
                    </p:sp>
                  </mc:Fallback>
                </mc:AlternateContent>
              </p:grpSp>
              <p:cxnSp>
                <p:nvCxnSpPr>
                  <p:cNvPr id="14" name="Connecteur droit avec flèche 13">
                    <a:extLst>
                      <a:ext uri="{FF2B5EF4-FFF2-40B4-BE49-F238E27FC236}">
                        <a16:creationId xmlns:a16="http://schemas.microsoft.com/office/drawing/2014/main" id="{027C19CB-2800-CB97-90CD-1C291804231B}"/>
                      </a:ext>
                    </a:extLst>
                  </p:cNvPr>
                  <p:cNvCxnSpPr/>
                  <p:nvPr/>
                </p:nvCxnSpPr>
                <p:spPr>
                  <a:xfrm>
                    <a:off x="109537" y="252413"/>
                    <a:ext cx="25241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a:extLst>
                    <a:ext uri="{FF2B5EF4-FFF2-40B4-BE49-F238E27FC236}">
                      <a16:creationId xmlns:a16="http://schemas.microsoft.com/office/drawing/2014/main" id="{E4ED27CC-890F-1AE0-EB07-70A62C44F068}"/>
                    </a:ext>
                  </a:extLst>
                </p:cNvPr>
                <p:cNvCxnSpPr/>
                <p:nvPr/>
              </p:nvCxnSpPr>
              <p:spPr>
                <a:xfrm>
                  <a:off x="114300" y="261937"/>
                  <a:ext cx="0" cy="65246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Zone de texte 834">
                      <a:extLst>
                        <a:ext uri="{FF2B5EF4-FFF2-40B4-BE49-F238E27FC236}">
                          <a16:creationId xmlns:a16="http://schemas.microsoft.com/office/drawing/2014/main" id="{12521D85-CAB0-CD7F-A567-F12EBE7B0342}"/>
                        </a:ext>
                      </a:extLst>
                    </p:cNvPr>
                    <p:cNvSpPr txBox="1"/>
                    <p:nvPr/>
                  </p:nvSpPr>
                  <p:spPr>
                    <a:xfrm>
                      <a:off x="119653" y="659774"/>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 de texte 834">
                      <a:extLst>
                        <a:ext uri="{FF2B5EF4-FFF2-40B4-BE49-F238E27FC236}">
                          <a16:creationId xmlns:a16="http://schemas.microsoft.com/office/drawing/2014/main" id="{12521D85-CAB0-CD7F-A567-F12EBE7B0342}"/>
                        </a:ext>
                      </a:extLst>
                    </p:cNvPr>
                    <p:cNvSpPr txBox="1">
                      <a:spLocks noRot="1" noChangeAspect="1" noMove="1" noResize="1" noEditPoints="1" noAdjustHandles="1" noChangeArrowheads="1" noChangeShapeType="1" noTextEdit="1"/>
                    </p:cNvSpPr>
                    <p:nvPr/>
                  </p:nvSpPr>
                  <p:spPr>
                    <a:xfrm>
                      <a:off x="119653" y="659774"/>
                      <a:ext cx="248915" cy="254626"/>
                    </a:xfrm>
                    <a:prstGeom prst="rect">
                      <a:avLst/>
                    </a:prstGeom>
                    <a:blipFill>
                      <a:blip r:embed="rId5"/>
                      <a:stretch>
                        <a:fillRect b="-23214"/>
                      </a:stretch>
                    </a:blipFill>
                    <a:ln w="6350">
                      <a:noFill/>
                    </a:ln>
                    <a:effectLst/>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9" name="Zone de texte 846">
                    <a:extLst>
                      <a:ext uri="{FF2B5EF4-FFF2-40B4-BE49-F238E27FC236}">
                        <a16:creationId xmlns:a16="http://schemas.microsoft.com/office/drawing/2014/main" id="{CE9F808A-E4AD-6F4F-2156-36DB29A2A958}"/>
                      </a:ext>
                    </a:extLst>
                  </p:cNvPr>
                  <p:cNvSpPr txBox="1"/>
                  <p:nvPr/>
                </p:nvSpPr>
                <p:spPr>
                  <a:xfrm>
                    <a:off x="1333500" y="1152525"/>
                    <a:ext cx="248915" cy="2546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P</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 de texte 846">
                    <a:extLst>
                      <a:ext uri="{FF2B5EF4-FFF2-40B4-BE49-F238E27FC236}">
                        <a16:creationId xmlns:a16="http://schemas.microsoft.com/office/drawing/2014/main" id="{CE9F808A-E4AD-6F4F-2156-36DB29A2A958}"/>
                      </a:ext>
                    </a:extLst>
                  </p:cNvPr>
                  <p:cNvSpPr txBox="1">
                    <a:spLocks noRot="1" noChangeAspect="1" noMove="1" noResize="1" noEditPoints="1" noAdjustHandles="1" noChangeArrowheads="1" noChangeShapeType="1" noTextEdit="1"/>
                  </p:cNvSpPr>
                  <p:nvPr/>
                </p:nvSpPr>
                <p:spPr>
                  <a:xfrm>
                    <a:off x="1333500" y="1152525"/>
                    <a:ext cx="248915" cy="254626"/>
                  </a:xfrm>
                  <a:prstGeom prst="rect">
                    <a:avLst/>
                  </a:prstGeom>
                  <a:blipFill>
                    <a:blip r:embed="rId6"/>
                    <a:stretch>
                      <a:fillRect b="-23214"/>
                    </a:stretch>
                  </a:blipFill>
                  <a:ln w="6350">
                    <a:noFill/>
                  </a:ln>
                  <a:effectLst/>
                </p:spPr>
                <p:txBody>
                  <a:bodyPr/>
                  <a:lstStyle/>
                  <a:p>
                    <a:r>
                      <a:rPr lang="fr-FR">
                        <a:noFill/>
                      </a:rPr>
                      <a:t> </a:t>
                    </a:r>
                  </a:p>
                </p:txBody>
              </p:sp>
            </mc:Fallback>
          </mc:AlternateContent>
        </p:grpSp>
        <p:cxnSp>
          <p:nvCxnSpPr>
            <p:cNvPr id="5" name="Connecteur droit avec flèche 4">
              <a:extLst>
                <a:ext uri="{FF2B5EF4-FFF2-40B4-BE49-F238E27FC236}">
                  <a16:creationId xmlns:a16="http://schemas.microsoft.com/office/drawing/2014/main" id="{03FE67ED-4DE5-157D-97EF-95E9F48CD4A8}"/>
                </a:ext>
              </a:extLst>
            </p:cNvPr>
            <p:cNvCxnSpPr/>
            <p:nvPr/>
          </p:nvCxnSpPr>
          <p:spPr>
            <a:xfrm>
              <a:off x="1604962" y="909637"/>
              <a:ext cx="0" cy="65214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6914F0C-CA71-01F1-6CD3-1829FEF8B121}"/>
                </a:ext>
              </a:extLst>
            </p:cNvPr>
            <p:cNvCxnSpPr/>
            <p:nvPr/>
          </p:nvCxnSpPr>
          <p:spPr>
            <a:xfrm>
              <a:off x="1595437" y="904875"/>
              <a:ext cx="25241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Zone de texte 845">
                  <a:extLst>
                    <a:ext uri="{FF2B5EF4-FFF2-40B4-BE49-F238E27FC236}">
                      <a16:creationId xmlns:a16="http://schemas.microsoft.com/office/drawing/2014/main" id="{2C241245-95D3-FF8C-F25F-952186BD9C3E}"/>
                    </a:ext>
                  </a:extLst>
                </p:cNvPr>
                <p:cNvSpPr txBox="1"/>
                <p:nvPr/>
              </p:nvSpPr>
              <p:spPr>
                <a:xfrm>
                  <a:off x="1719263" y="909637"/>
                  <a:ext cx="248915" cy="25459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800" b="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0</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 de texte 845">
                  <a:extLst>
                    <a:ext uri="{FF2B5EF4-FFF2-40B4-BE49-F238E27FC236}">
                      <a16:creationId xmlns:a16="http://schemas.microsoft.com/office/drawing/2014/main" id="{2C241245-95D3-FF8C-F25F-952186BD9C3E}"/>
                    </a:ext>
                  </a:extLst>
                </p:cNvPr>
                <p:cNvSpPr txBox="1">
                  <a:spLocks noRot="1" noChangeAspect="1" noMove="1" noResize="1" noEditPoints="1" noAdjustHandles="1" noChangeArrowheads="1" noChangeShapeType="1" noTextEdit="1"/>
                </p:cNvSpPr>
                <p:nvPr/>
              </p:nvSpPr>
              <p:spPr>
                <a:xfrm>
                  <a:off x="1719263" y="909637"/>
                  <a:ext cx="248915" cy="254591"/>
                </a:xfrm>
                <a:prstGeom prst="rect">
                  <a:avLst/>
                </a:prstGeom>
                <a:blipFill>
                  <a:blip r:embed="rId7"/>
                  <a:stretch>
                    <a:fillRect l="-35185" r="-9259" b="-76786"/>
                  </a:stretch>
                </a:blipFill>
                <a:ln w="6350">
                  <a:noFill/>
                </a:ln>
                <a:effectLst/>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18" name="ZoneTexte 17">
                <a:extLst>
                  <a:ext uri="{FF2B5EF4-FFF2-40B4-BE49-F238E27FC236}">
                    <a16:creationId xmlns:a16="http://schemas.microsoft.com/office/drawing/2014/main" id="{3B961FD5-4F69-1046-E678-470EC3486673}"/>
                  </a:ext>
                </a:extLst>
              </p:cNvPr>
              <p:cNvSpPr txBox="1"/>
              <p:nvPr/>
            </p:nvSpPr>
            <p:spPr>
              <a:xfrm>
                <a:off x="-1" y="0"/>
                <a:ext cx="8090991" cy="31599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une boule lancée avec une vitesse initiale horizontale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n’était soumise à aucune force, son centre d’inertie aurait un mouvement rectiligne (horizontal) et uniforme, d’après le principe d’inertie.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la boule était lâchée sans vitesse initiale, elle tomberait sous l’effet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d’un mouvement rectiligne (vertical) et accéléré.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ZoneTexte 17">
                <a:extLst>
                  <a:ext uri="{FF2B5EF4-FFF2-40B4-BE49-F238E27FC236}">
                    <a16:creationId xmlns:a16="http://schemas.microsoft.com/office/drawing/2014/main" id="{3B961FD5-4F69-1046-E678-470EC3486673}"/>
                  </a:ext>
                </a:extLst>
              </p:cNvPr>
              <p:cNvSpPr txBox="1">
                <a:spLocks noRot="1" noChangeAspect="1" noMove="1" noResize="1" noEditPoints="1" noAdjustHandles="1" noChangeArrowheads="1" noChangeShapeType="1" noTextEdit="1"/>
              </p:cNvSpPr>
              <p:nvPr/>
            </p:nvSpPr>
            <p:spPr>
              <a:xfrm>
                <a:off x="-1" y="0"/>
                <a:ext cx="8090991" cy="3159904"/>
              </a:xfrm>
              <a:prstGeom prst="rect">
                <a:avLst/>
              </a:prstGeom>
              <a:blipFill>
                <a:blip r:embed="rId8"/>
                <a:stretch>
                  <a:fillRect l="-1130" t="-1351" r="-1130" b="-347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6E2C60F3-B9A9-3A7F-890A-30C4F3E4EFE2}"/>
                  </a:ext>
                </a:extLst>
              </p:cNvPr>
              <p:cNvSpPr txBox="1"/>
              <p:nvPr/>
            </p:nvSpPr>
            <p:spPr>
              <a:xfrm>
                <a:off x="-2" y="3161072"/>
                <a:ext cx="12192001" cy="256493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mouvement de la bille lancée avec une vitesse horizontale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et uniquement soumise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est une combinaison des deux mouvements décrits précédemment: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Elle avance horizontalement à la vitesse constante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(Boule en bleu).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Elle chute verticalement sous l’effet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Arial" panose="020B0604020202020204" pitchFamily="34" charset="0"/>
                  </a:rPr>
                  <a:t> (Boule en vert)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0" name="ZoneTexte 19">
                <a:extLst>
                  <a:ext uri="{FF2B5EF4-FFF2-40B4-BE49-F238E27FC236}">
                    <a16:creationId xmlns:a16="http://schemas.microsoft.com/office/drawing/2014/main" id="{6E2C60F3-B9A9-3A7F-890A-30C4F3E4EFE2}"/>
                  </a:ext>
                </a:extLst>
              </p:cNvPr>
              <p:cNvSpPr txBox="1">
                <a:spLocks noRot="1" noChangeAspect="1" noMove="1" noResize="1" noEditPoints="1" noAdjustHandles="1" noChangeArrowheads="1" noChangeShapeType="1" noTextEdit="1"/>
              </p:cNvSpPr>
              <p:nvPr/>
            </p:nvSpPr>
            <p:spPr>
              <a:xfrm>
                <a:off x="-2" y="3161072"/>
                <a:ext cx="12192001" cy="2564933"/>
              </a:xfrm>
              <a:prstGeom prst="rect">
                <a:avLst/>
              </a:prstGeom>
              <a:blipFill>
                <a:blip r:embed="rId9"/>
                <a:stretch>
                  <a:fillRect l="-750" r="-750" b="-476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9EB84E3F-A0AE-5EDA-CB77-F4E409A997BF}"/>
                  </a:ext>
                </a:extLst>
              </p:cNvPr>
              <p:cNvSpPr txBox="1"/>
              <p:nvPr/>
            </p:nvSpPr>
            <p:spPr>
              <a:xfrm>
                <a:off x="-2" y="5804661"/>
                <a:ext cx="12192002" cy="1009892"/>
              </a:xfrm>
              <a:prstGeom prst="rect">
                <a:avLst/>
              </a:prstGeom>
              <a:noFill/>
            </p:spPr>
            <p:txBody>
              <a:bodyPr wrap="square">
                <a:spAutoFit/>
              </a:bodyPr>
              <a:lstStyle/>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mouvement global de la boule (Boule en rouge) décrit une courbe parabolique sous l'effet conjugué de sa vitesse initiale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0</m:t>
                            </m:r>
                          </m:sub>
                        </m:sSub>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et de son poids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2" name="ZoneTexte 21">
                <a:extLst>
                  <a:ext uri="{FF2B5EF4-FFF2-40B4-BE49-F238E27FC236}">
                    <a16:creationId xmlns:a16="http://schemas.microsoft.com/office/drawing/2014/main" id="{9EB84E3F-A0AE-5EDA-CB77-F4E409A997BF}"/>
                  </a:ext>
                </a:extLst>
              </p:cNvPr>
              <p:cNvSpPr txBox="1">
                <a:spLocks noRot="1" noChangeAspect="1" noMove="1" noResize="1" noEditPoints="1" noAdjustHandles="1" noChangeArrowheads="1" noChangeShapeType="1" noTextEdit="1"/>
              </p:cNvSpPr>
              <p:nvPr/>
            </p:nvSpPr>
            <p:spPr>
              <a:xfrm>
                <a:off x="-2" y="5804661"/>
                <a:ext cx="12192002" cy="1009892"/>
              </a:xfrm>
              <a:prstGeom prst="rect">
                <a:avLst/>
              </a:prstGeom>
              <a:blipFill>
                <a:blip r:embed="rId10"/>
                <a:stretch>
                  <a:fillRect l="-750" t="-4217" r="-750" b="-8434"/>
                </a:stretch>
              </a:blipFill>
            </p:spPr>
            <p:txBody>
              <a:bodyPr/>
              <a:lstStyle/>
              <a:p>
                <a:r>
                  <a:rPr lang="fr-FR">
                    <a:noFill/>
                  </a:rPr>
                  <a:t> </a:t>
                </a:r>
              </a:p>
            </p:txBody>
          </p:sp>
        </mc:Fallback>
      </mc:AlternateContent>
    </p:spTree>
    <p:extLst>
      <p:ext uri="{BB962C8B-B14F-4D97-AF65-F5344CB8AC3E}">
        <p14:creationId xmlns:p14="http://schemas.microsoft.com/office/powerpoint/2010/main" val="1863877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914400"/>
            <a:ext cx="5437187" cy="1479203"/>
          </a:xfrm>
        </p:spPr>
        <p:txBody>
          <a:bodyPr rtlCol="0"/>
          <a:lstStyle/>
          <a:p>
            <a:pPr algn="ctr" rtl="0"/>
            <a:r>
              <a:rPr lang="fr-FR" dirty="0">
                <a:latin typeface="Comic Sans MS" panose="030F0702030302020204" pitchFamily="66" charset="0"/>
              </a:rPr>
              <a:t>MOUVEMENT D’UN SYSTEME</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7C26-CCA2-A894-A913-0946234DB91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26F4DE4A-A895-B977-5ADD-D9F33245A343}"/>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9812DD5-2B45-EEDA-ED6F-3E96199A3C47}"/>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Géocentrique</a:t>
            </a:r>
            <a:endParaRPr lang="fr-FR" sz="3200" dirty="0"/>
          </a:p>
        </p:txBody>
      </p:sp>
      <p:sp>
        <p:nvSpPr>
          <p:cNvPr id="5" name="ZoneTexte 4">
            <a:extLst>
              <a:ext uri="{FF2B5EF4-FFF2-40B4-BE49-F238E27FC236}">
                <a16:creationId xmlns:a16="http://schemas.microsoft.com/office/drawing/2014/main" id="{F27ABB47-A090-FDFD-AF1C-CF906FAF33A3}"/>
              </a:ext>
            </a:extLst>
          </p:cNvPr>
          <p:cNvSpPr txBox="1"/>
          <p:nvPr/>
        </p:nvSpPr>
        <p:spPr>
          <a:xfrm>
            <a:off x="-1464" y="584775"/>
            <a:ext cx="6097464" cy="641194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"référentiel géocentrique" est un objet mathématique, appelé repère, dont le centre est au centre de la terre et les axes dirigés vers des étoiles lointaines. Il est construit à partir du centre de la Terre et de trois étoiles, les 4 points n'étant pas dans un même plan.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ce référentiel, la Terre a un mouvement propre de rotation autour de l'axe des pôles.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de la période de rotation défini le jour sidéral qui est de 23H56min. Il est utilisé pour étudier le mouvement de la Lune et des satellites artificiels terrestres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Mouvements, vitesses et trajectoires : Fiche de cours - Physique ...">
            <a:extLst>
              <a:ext uri="{FF2B5EF4-FFF2-40B4-BE49-F238E27FC236}">
                <a16:creationId xmlns:a16="http://schemas.microsoft.com/office/drawing/2014/main" id="{6E6DF483-E44C-92B6-C511-D01BB311BF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177" y="1339749"/>
            <a:ext cx="5720823" cy="4178501"/>
          </a:xfrm>
          <a:prstGeom prst="rect">
            <a:avLst/>
          </a:prstGeom>
          <a:noFill/>
          <a:ln>
            <a:noFill/>
          </a:ln>
        </p:spPr>
      </p:pic>
    </p:spTree>
    <p:extLst>
      <p:ext uri="{BB962C8B-B14F-4D97-AF65-F5344CB8AC3E}">
        <p14:creationId xmlns:p14="http://schemas.microsoft.com/office/powerpoint/2010/main" val="93348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5362-5CED-2105-003A-528CE179655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3B55D66-E4BB-EC17-3854-05ED28EC700E}"/>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8903875-E859-9965-1A2C-AF17FF889079}"/>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Référentiel Héliocentrique</a:t>
            </a:r>
            <a:endParaRPr lang="fr-FR" sz="3200" dirty="0"/>
          </a:p>
        </p:txBody>
      </p:sp>
      <p:sp>
        <p:nvSpPr>
          <p:cNvPr id="5" name="ZoneTexte 4">
            <a:extLst>
              <a:ext uri="{FF2B5EF4-FFF2-40B4-BE49-F238E27FC236}">
                <a16:creationId xmlns:a16="http://schemas.microsoft.com/office/drawing/2014/main" id="{0C7EAC55-1BD3-D96B-0A8E-CB340E1EE56A}"/>
              </a:ext>
            </a:extLst>
          </p:cNvPr>
          <p:cNvSpPr txBox="1"/>
          <p:nvPr/>
        </p:nvSpPr>
        <p:spPr>
          <a:xfrm>
            <a:off x="-2197" y="549561"/>
            <a:ext cx="6338989" cy="610417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"référentiel héliocentrique" est un objet mathématique, appelé repère, dont le centre est au centre du soleil et les axes dirigés vers des étoiles lointaines. </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est construit à partir du centre du soleil et de trois étoiles, les 4 points n'étant pas coplanaires.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Dans ce référentiel, le centre de la Terre effectue un mouvement de révolution autour du Soleil.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durée de la période de révolution de la Terre défini l'année sidérale qui est d'environ</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365,256jours. Il est utilisé pour étudier le mouvement des planètes autour du Soleil ou pour les voyages interplanétaires.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Bases de la Mécanique Physique - Quelques applications terrestres">
            <a:extLst>
              <a:ext uri="{FF2B5EF4-FFF2-40B4-BE49-F238E27FC236}">
                <a16:creationId xmlns:a16="http://schemas.microsoft.com/office/drawing/2014/main" id="{CAF33052-9BC4-8559-DDED-3F07C66C5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2369" y="1537110"/>
            <a:ext cx="5605898" cy="4205322"/>
          </a:xfrm>
          <a:prstGeom prst="rect">
            <a:avLst/>
          </a:prstGeom>
          <a:noFill/>
          <a:ln>
            <a:noFill/>
          </a:ln>
        </p:spPr>
      </p:pic>
    </p:spTree>
    <p:extLst>
      <p:ext uri="{BB962C8B-B14F-4D97-AF65-F5344CB8AC3E}">
        <p14:creationId xmlns:p14="http://schemas.microsoft.com/office/powerpoint/2010/main" val="362821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B6FD-2F1F-C3EB-E2DC-CF687A63290C}"/>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C192EDC9-BE9B-9B1F-E521-CD2A000E03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F23DAAB-39F4-4288-0371-30143F8F344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Notion de trajectoire</a:t>
            </a:r>
            <a:endParaRPr lang="fr-FR" sz="3200" dirty="0"/>
          </a:p>
        </p:txBody>
      </p:sp>
      <p:sp>
        <p:nvSpPr>
          <p:cNvPr id="5" name="ZoneTexte 4">
            <a:extLst>
              <a:ext uri="{FF2B5EF4-FFF2-40B4-BE49-F238E27FC236}">
                <a16:creationId xmlns:a16="http://schemas.microsoft.com/office/drawing/2014/main" id="{2587A2A1-2F5A-DFAD-36BB-DA1B80425829}"/>
              </a:ext>
            </a:extLst>
          </p:cNvPr>
          <p:cNvSpPr txBox="1"/>
          <p:nvPr/>
        </p:nvSpPr>
        <p:spPr>
          <a:xfrm>
            <a:off x="1524" y="584775"/>
            <a:ext cx="12190476" cy="165468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trajectoire d’un point mobile M est l’ensemble des positions successives occupées par ce point au cours du temps (c’est le chemin suivi par ce point mobile). Toutefois, la forme de la trajectoire d’un point mobile M dépend de la position et du mouvement de l’observateur.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a:extLst>
              <a:ext uri="{FF2B5EF4-FFF2-40B4-BE49-F238E27FC236}">
                <a16:creationId xmlns:a16="http://schemas.microsoft.com/office/drawing/2014/main" id="{E8CD0441-B2B5-8B4C-FF56-2CBD24F002D0}"/>
              </a:ext>
            </a:extLst>
          </p:cNvPr>
          <p:cNvGrpSpPr/>
          <p:nvPr/>
        </p:nvGrpSpPr>
        <p:grpSpPr>
          <a:xfrm>
            <a:off x="6225728" y="2227008"/>
            <a:ext cx="5993848" cy="4552335"/>
            <a:chOff x="0" y="0"/>
            <a:chExt cx="3023235" cy="2483769"/>
          </a:xfrm>
          <a:noFill/>
        </p:grpSpPr>
        <p:grpSp>
          <p:nvGrpSpPr>
            <p:cNvPr id="7" name="Groupe 6">
              <a:extLst>
                <a:ext uri="{FF2B5EF4-FFF2-40B4-BE49-F238E27FC236}">
                  <a16:creationId xmlns:a16="http://schemas.microsoft.com/office/drawing/2014/main" id="{FAD7D930-8511-D3A1-EB16-D1069586752D}"/>
                </a:ext>
              </a:extLst>
            </p:cNvPr>
            <p:cNvGrpSpPr/>
            <p:nvPr/>
          </p:nvGrpSpPr>
          <p:grpSpPr>
            <a:xfrm>
              <a:off x="0" y="0"/>
              <a:ext cx="3023235" cy="2483769"/>
              <a:chOff x="0" y="0"/>
              <a:chExt cx="3023858" cy="2484129"/>
            </a:xfrm>
            <a:grpFill/>
          </p:grpSpPr>
          <p:grpSp>
            <p:nvGrpSpPr>
              <p:cNvPr id="9" name="Groupe 8">
                <a:extLst>
                  <a:ext uri="{FF2B5EF4-FFF2-40B4-BE49-F238E27FC236}">
                    <a16:creationId xmlns:a16="http://schemas.microsoft.com/office/drawing/2014/main" id="{083C7CC8-7338-1B68-DE21-502A60513CB7}"/>
                  </a:ext>
                </a:extLst>
              </p:cNvPr>
              <p:cNvGrpSpPr/>
              <p:nvPr/>
            </p:nvGrpSpPr>
            <p:grpSpPr>
              <a:xfrm>
                <a:off x="0" y="0"/>
                <a:ext cx="2857376" cy="2484129"/>
                <a:chOff x="0" y="0"/>
                <a:chExt cx="2857376" cy="2484129"/>
              </a:xfrm>
              <a:grpFill/>
            </p:grpSpPr>
            <p:grpSp>
              <p:nvGrpSpPr>
                <p:cNvPr id="11" name="Groupe 10">
                  <a:extLst>
                    <a:ext uri="{FF2B5EF4-FFF2-40B4-BE49-F238E27FC236}">
                      <a16:creationId xmlns:a16="http://schemas.microsoft.com/office/drawing/2014/main" id="{6BB9FF5A-7FF4-F668-5FA1-542486173685}"/>
                    </a:ext>
                  </a:extLst>
                </p:cNvPr>
                <p:cNvGrpSpPr/>
                <p:nvPr/>
              </p:nvGrpSpPr>
              <p:grpSpPr>
                <a:xfrm>
                  <a:off x="380434" y="0"/>
                  <a:ext cx="2476942" cy="2241076"/>
                  <a:chOff x="0" y="0"/>
                  <a:chExt cx="2476942" cy="2241076"/>
                </a:xfrm>
                <a:grpFill/>
              </p:grpSpPr>
              <p:grpSp>
                <p:nvGrpSpPr>
                  <p:cNvPr id="22" name="Groupe 21">
                    <a:extLst>
                      <a:ext uri="{FF2B5EF4-FFF2-40B4-BE49-F238E27FC236}">
                        <a16:creationId xmlns:a16="http://schemas.microsoft.com/office/drawing/2014/main" id="{2C6996C1-E28F-C1AE-8BEE-7404FC3D119B}"/>
                      </a:ext>
                    </a:extLst>
                  </p:cNvPr>
                  <p:cNvGrpSpPr/>
                  <p:nvPr/>
                </p:nvGrpSpPr>
                <p:grpSpPr>
                  <a:xfrm>
                    <a:off x="6413" y="0"/>
                    <a:ext cx="2470529" cy="2241076"/>
                    <a:chOff x="0" y="0"/>
                    <a:chExt cx="2470529" cy="2241076"/>
                  </a:xfrm>
                  <a:grpFill/>
                </p:grpSpPr>
                <p:cxnSp>
                  <p:nvCxnSpPr>
                    <p:cNvPr id="26" name="Connecteur droit 25">
                      <a:extLst>
                        <a:ext uri="{FF2B5EF4-FFF2-40B4-BE49-F238E27FC236}">
                          <a16:creationId xmlns:a16="http://schemas.microsoft.com/office/drawing/2014/main" id="{ADF2B2C2-CA21-4508-D77E-DA5D746239D4}"/>
                        </a:ext>
                      </a:extLst>
                    </p:cNvPr>
                    <p:cNvCxnSpPr/>
                    <p:nvPr/>
                  </p:nvCxnSpPr>
                  <p:spPr>
                    <a:xfrm flipH="1">
                      <a:off x="284" y="901365"/>
                      <a:ext cx="948520" cy="0"/>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D225390-4CF8-DF7B-747F-95BF7A81DC4D}"/>
                        </a:ext>
                      </a:extLst>
                    </p:cNvPr>
                    <p:cNvCxnSpPr/>
                    <p:nvPr/>
                  </p:nvCxnSpPr>
                  <p:spPr>
                    <a:xfrm>
                      <a:off x="935156" y="903595"/>
                      <a:ext cx="0" cy="1337481"/>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9884B9F6-15ED-AA9F-1EDD-61180B8ABC57}"/>
                        </a:ext>
                      </a:extLst>
                    </p:cNvPr>
                    <p:cNvGrpSpPr/>
                    <p:nvPr/>
                  </p:nvGrpSpPr>
                  <p:grpSpPr>
                    <a:xfrm>
                      <a:off x="0" y="0"/>
                      <a:ext cx="2470529" cy="2238233"/>
                      <a:chOff x="0" y="0"/>
                      <a:chExt cx="2470529" cy="2238233"/>
                    </a:xfrm>
                    <a:grpFill/>
                  </p:grpSpPr>
                  <p:grpSp>
                    <p:nvGrpSpPr>
                      <p:cNvPr id="29" name="Groupe 28">
                        <a:extLst>
                          <a:ext uri="{FF2B5EF4-FFF2-40B4-BE49-F238E27FC236}">
                            <a16:creationId xmlns:a16="http://schemas.microsoft.com/office/drawing/2014/main" id="{B04F7FCF-026C-8D58-D5D1-3097A8E8F418}"/>
                          </a:ext>
                        </a:extLst>
                      </p:cNvPr>
                      <p:cNvGrpSpPr/>
                      <p:nvPr/>
                    </p:nvGrpSpPr>
                    <p:grpSpPr>
                      <a:xfrm>
                        <a:off x="0" y="0"/>
                        <a:ext cx="2470529" cy="2238233"/>
                        <a:chOff x="0" y="0"/>
                        <a:chExt cx="2470529" cy="2238233"/>
                      </a:xfrm>
                      <a:grpFill/>
                    </p:grpSpPr>
                    <p:cxnSp>
                      <p:nvCxnSpPr>
                        <p:cNvPr id="33" name="Connecteur droit avec flèche 32">
                          <a:extLst>
                            <a:ext uri="{FF2B5EF4-FFF2-40B4-BE49-F238E27FC236}">
                              <a16:creationId xmlns:a16="http://schemas.microsoft.com/office/drawing/2014/main" id="{F6F6A300-EEFB-15E4-0B41-747E16CC1EA1}"/>
                            </a:ext>
                          </a:extLst>
                        </p:cNvPr>
                        <p:cNvCxnSpPr/>
                        <p:nvPr/>
                      </p:nvCxnSpPr>
                      <p:spPr>
                        <a:xfrm flipV="1">
                          <a:off x="0" y="0"/>
                          <a:ext cx="0" cy="2238233"/>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575E242-BEAF-C533-6637-16432777AA13}"/>
                            </a:ext>
                          </a:extLst>
                        </p:cNvPr>
                        <p:cNvCxnSpPr/>
                        <p:nvPr/>
                      </p:nvCxnSpPr>
                      <p:spPr>
                        <a:xfrm>
                          <a:off x="284" y="2235389"/>
                          <a:ext cx="2470245" cy="0"/>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 name="Forme libre : forme 29">
                        <a:extLst>
                          <a:ext uri="{FF2B5EF4-FFF2-40B4-BE49-F238E27FC236}">
                            <a16:creationId xmlns:a16="http://schemas.microsoft.com/office/drawing/2014/main" id="{BA16F0B9-67CB-5E32-9F96-6257C63D2229}"/>
                          </a:ext>
                        </a:extLst>
                      </p:cNvPr>
                      <p:cNvSpPr/>
                      <p:nvPr/>
                    </p:nvSpPr>
                    <p:spPr>
                      <a:xfrm>
                        <a:off x="239120" y="294848"/>
                        <a:ext cx="1835624" cy="1502676"/>
                      </a:xfrm>
                      <a:custGeom>
                        <a:avLst/>
                        <a:gdLst>
                          <a:gd name="connsiteX0" fmla="*/ 0 w 1835624"/>
                          <a:gd name="connsiteY0" fmla="*/ 10454 h 918031"/>
                          <a:gd name="connsiteX1" fmla="*/ 136477 w 1835624"/>
                          <a:gd name="connsiteY1" fmla="*/ 44574 h 918031"/>
                          <a:gd name="connsiteX2" fmla="*/ 689212 w 1835624"/>
                          <a:gd name="connsiteY2" fmla="*/ 365296 h 918031"/>
                          <a:gd name="connsiteX3" fmla="*/ 1296537 w 1835624"/>
                          <a:gd name="connsiteY3" fmla="*/ 221995 h 918031"/>
                          <a:gd name="connsiteX4" fmla="*/ 1835624 w 1835624"/>
                          <a:gd name="connsiteY4" fmla="*/ 918031 h 91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624" h="918031">
                            <a:moveTo>
                              <a:pt x="0" y="10454"/>
                            </a:moveTo>
                            <a:cubicBezTo>
                              <a:pt x="10804" y="-2056"/>
                              <a:pt x="21608" y="-14566"/>
                              <a:pt x="136477" y="44574"/>
                            </a:cubicBezTo>
                            <a:cubicBezTo>
                              <a:pt x="251346" y="103714"/>
                              <a:pt x="495869" y="335726"/>
                              <a:pt x="689212" y="365296"/>
                            </a:cubicBezTo>
                            <a:cubicBezTo>
                              <a:pt x="882555" y="394866"/>
                              <a:pt x="1105468" y="129872"/>
                              <a:pt x="1296537" y="221995"/>
                            </a:cubicBezTo>
                            <a:cubicBezTo>
                              <a:pt x="1487606" y="314118"/>
                              <a:pt x="1661615" y="616074"/>
                              <a:pt x="1835624" y="918031"/>
                            </a:cubicBezTo>
                          </a:path>
                        </a:pathLst>
                      </a:cu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1" name="Connecteur droit avec flèche 30">
                        <a:extLst>
                          <a:ext uri="{FF2B5EF4-FFF2-40B4-BE49-F238E27FC236}">
                            <a16:creationId xmlns:a16="http://schemas.microsoft.com/office/drawing/2014/main" id="{01B3F151-C0CA-3A93-DF99-25AA6607ACC1}"/>
                          </a:ext>
                        </a:extLst>
                      </p:cNvPr>
                      <p:cNvCxnSpPr>
                        <a:endCxn id="21" idx="2"/>
                      </p:cNvCxnSpPr>
                      <p:nvPr/>
                    </p:nvCxnSpPr>
                    <p:spPr>
                      <a:xfrm flipV="1">
                        <a:off x="7108" y="898330"/>
                        <a:ext cx="936904" cy="1323231"/>
                      </a:xfrm>
                      <a:prstGeom prst="straightConnector1">
                        <a:avLst/>
                      </a:prstGeom>
                      <a:grpFill/>
                      <a:ln w="127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3" name="Groupe 22">
                    <a:extLst>
                      <a:ext uri="{FF2B5EF4-FFF2-40B4-BE49-F238E27FC236}">
                        <a16:creationId xmlns:a16="http://schemas.microsoft.com/office/drawing/2014/main" id="{A0C39BEA-52FA-35D7-0DBB-C7E891DD8EE4}"/>
                      </a:ext>
                    </a:extLst>
                  </p:cNvPr>
                  <p:cNvGrpSpPr/>
                  <p:nvPr/>
                </p:nvGrpSpPr>
                <p:grpSpPr>
                  <a:xfrm>
                    <a:off x="0" y="1733739"/>
                    <a:ext cx="504825" cy="504967"/>
                    <a:chOff x="0" y="0"/>
                    <a:chExt cx="504967" cy="504967"/>
                  </a:xfrm>
                  <a:grpFill/>
                </p:grpSpPr>
                <p:cxnSp>
                  <p:nvCxnSpPr>
                    <p:cNvPr id="24" name="Connecteur droit avec flèche 23">
                      <a:extLst>
                        <a:ext uri="{FF2B5EF4-FFF2-40B4-BE49-F238E27FC236}">
                          <a16:creationId xmlns:a16="http://schemas.microsoft.com/office/drawing/2014/main" id="{D47BC3B8-4845-243B-EC41-0F9850CF8637}"/>
                        </a:ext>
                      </a:extLst>
                    </p:cNvPr>
                    <p:cNvCxnSpPr/>
                    <p:nvPr/>
                  </p:nvCxnSpPr>
                  <p:spPr>
                    <a:xfrm>
                      <a:off x="0" y="498679"/>
                      <a:ext cx="504967" cy="0"/>
                    </a:xfrm>
                    <a:prstGeom prst="straightConnector1">
                      <a:avLst/>
                    </a:prstGeom>
                    <a:grpFill/>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64ABBB5-DBC0-EB68-E426-A8518C7626E8}"/>
                        </a:ext>
                      </a:extLst>
                    </p:cNvPr>
                    <p:cNvCxnSpPr/>
                    <p:nvPr/>
                  </p:nvCxnSpPr>
                  <p:spPr>
                    <a:xfrm rot="16200000">
                      <a:off x="-245977" y="252484"/>
                      <a:ext cx="504967" cy="0"/>
                    </a:xfrm>
                    <a:prstGeom prst="straightConnector1">
                      <a:avLst/>
                    </a:prstGeom>
                    <a:grpFill/>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2" name="Groupe 11">
                  <a:extLst>
                    <a:ext uri="{FF2B5EF4-FFF2-40B4-BE49-F238E27FC236}">
                      <a16:creationId xmlns:a16="http://schemas.microsoft.com/office/drawing/2014/main" id="{E211AD87-F56D-40A9-6001-21903F5B0F1C}"/>
                    </a:ext>
                  </a:extLst>
                </p:cNvPr>
                <p:cNvGrpSpPr/>
                <p:nvPr/>
              </p:nvGrpSpPr>
              <p:grpSpPr>
                <a:xfrm>
                  <a:off x="0" y="47908"/>
                  <a:ext cx="2756780" cy="2436221"/>
                  <a:chOff x="0" y="0"/>
                  <a:chExt cx="2756780" cy="2436221"/>
                </a:xfrm>
                <a:grpFill/>
              </p:grpSpPr>
              <mc:AlternateContent xmlns:mc="http://schemas.openxmlformats.org/markup-compatibility/2006">
                <mc:Choice xmlns:a14="http://schemas.microsoft.com/office/drawing/2010/main" Requires="a14">
                  <p:sp>
                    <p:nvSpPr>
                      <p:cNvPr id="13" name="Zone de texte 24">
                        <a:extLst>
                          <a:ext uri="{FF2B5EF4-FFF2-40B4-BE49-F238E27FC236}">
                            <a16:creationId xmlns:a16="http://schemas.microsoft.com/office/drawing/2014/main" id="{ECD45388-2E7B-4A11-1855-4DE6B280573B}"/>
                          </a:ext>
                        </a:extLst>
                      </p:cNvPr>
                      <p:cNvSpPr txBox="1"/>
                      <p:nvPr/>
                    </p:nvSpPr>
                    <p:spPr>
                      <a:xfrm>
                        <a:off x="493414" y="2191777"/>
                        <a:ext cx="176542" cy="244444"/>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i</m:t>
                                  </m:r>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Zone de texte 24">
                        <a:extLst>
                          <a:ext uri="{FF2B5EF4-FFF2-40B4-BE49-F238E27FC236}">
                            <a16:creationId xmlns:a16="http://schemas.microsoft.com/office/drawing/2014/main" id="{ECD45388-2E7B-4A11-1855-4DE6B280573B}"/>
                          </a:ext>
                        </a:extLst>
                      </p:cNvPr>
                      <p:cNvSpPr txBox="1">
                        <a:spLocks noRot="1" noChangeAspect="1" noMove="1" noResize="1" noEditPoints="1" noAdjustHandles="1" noChangeArrowheads="1" noChangeShapeType="1" noTextEdit="1"/>
                      </p:cNvSpPr>
                      <p:nvPr/>
                    </p:nvSpPr>
                    <p:spPr>
                      <a:xfrm>
                        <a:off x="493414" y="2191777"/>
                        <a:ext cx="176542" cy="244444"/>
                      </a:xfrm>
                      <a:prstGeom prst="rect">
                        <a:avLst/>
                      </a:prstGeom>
                      <a:blipFill>
                        <a:blip r:embed="rId2"/>
                        <a:stretch>
                          <a:fillRect/>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Zone de texte 25">
                        <a:extLst>
                          <a:ext uri="{FF2B5EF4-FFF2-40B4-BE49-F238E27FC236}">
                            <a16:creationId xmlns:a16="http://schemas.microsoft.com/office/drawing/2014/main" id="{7C575E1F-5729-4FA7-ADD6-8054ACE74802}"/>
                          </a:ext>
                        </a:extLst>
                      </p:cNvPr>
                      <p:cNvSpPr txBox="1"/>
                      <p:nvPr/>
                    </p:nvSpPr>
                    <p:spPr>
                      <a:xfrm>
                        <a:off x="203703" y="1842380"/>
                        <a:ext cx="176542" cy="244444"/>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m:t>j</m:t>
                                  </m:r>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Zone de texte 25">
                        <a:extLst>
                          <a:ext uri="{FF2B5EF4-FFF2-40B4-BE49-F238E27FC236}">
                            <a16:creationId xmlns:a16="http://schemas.microsoft.com/office/drawing/2014/main" id="{7C575E1F-5729-4FA7-ADD6-8054ACE74802}"/>
                          </a:ext>
                        </a:extLst>
                      </p:cNvPr>
                      <p:cNvSpPr txBox="1">
                        <a:spLocks noRot="1" noChangeAspect="1" noMove="1" noResize="1" noEditPoints="1" noAdjustHandles="1" noChangeArrowheads="1" noChangeShapeType="1" noTextEdit="1"/>
                      </p:cNvSpPr>
                      <p:nvPr/>
                    </p:nvSpPr>
                    <p:spPr>
                      <a:xfrm>
                        <a:off x="203703" y="1842380"/>
                        <a:ext cx="176542" cy="244444"/>
                      </a:xfrm>
                      <a:prstGeom prst="rect">
                        <a:avLst/>
                      </a:prstGeom>
                      <a:blipFill>
                        <a:blip r:embed="rId3"/>
                        <a:stretch>
                          <a:fillRect b="-1370"/>
                        </a:stretch>
                      </a:blipFill>
                      <a:ln w="635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5" name="Zone de texte 26">
                        <a:extLst>
                          <a:ext uri="{FF2B5EF4-FFF2-40B4-BE49-F238E27FC236}">
                            <a16:creationId xmlns:a16="http://schemas.microsoft.com/office/drawing/2014/main" id="{9D0FF4B5-9179-2DE6-ECA6-16B50AC2AB31}"/>
                          </a:ext>
                        </a:extLst>
                      </p:cNvPr>
                      <p:cNvSpPr txBox="1"/>
                      <p:nvPr/>
                    </p:nvSpPr>
                    <p:spPr>
                      <a:xfrm rot="18280833">
                        <a:off x="534780" y="1227559"/>
                        <a:ext cx="552261" cy="244444"/>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OM</m:t>
                                  </m:r>
                                  <m:r>
                                    <m:rPr>
                                      <m:nor/>
                                    </m:rPr>
                                    <a:rPr lang="fr-FR" sz="24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t</m:t>
                                  </m:r>
                                  <m:r>
                                    <m:rPr>
                                      <m:nor/>
                                    </m:rPr>
                                    <a:rPr lang="fr-FR" sz="240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m:t>)</m:t>
                                  </m:r>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Zone de texte 26">
                        <a:extLst>
                          <a:ext uri="{FF2B5EF4-FFF2-40B4-BE49-F238E27FC236}">
                            <a16:creationId xmlns:a16="http://schemas.microsoft.com/office/drawing/2014/main" id="{9D0FF4B5-9179-2DE6-ECA6-16B50AC2AB31}"/>
                          </a:ext>
                        </a:extLst>
                      </p:cNvPr>
                      <p:cNvSpPr txBox="1">
                        <a:spLocks noRot="1" noChangeAspect="1" noMove="1" noResize="1" noEditPoints="1" noAdjustHandles="1" noChangeArrowheads="1" noChangeShapeType="1" noTextEdit="1"/>
                      </p:cNvSpPr>
                      <p:nvPr/>
                    </p:nvSpPr>
                    <p:spPr>
                      <a:xfrm rot="18280833">
                        <a:off x="534780" y="1227559"/>
                        <a:ext cx="552261" cy="244444"/>
                      </a:xfrm>
                      <a:prstGeom prst="rect">
                        <a:avLst/>
                      </a:prstGeom>
                      <a:blipFill>
                        <a:blip r:embed="rId4"/>
                        <a:stretch>
                          <a:fillRect/>
                        </a:stretch>
                      </a:blipFill>
                      <a:ln w="6350">
                        <a:noFill/>
                      </a:ln>
                    </p:spPr>
                    <p:txBody>
                      <a:bodyPr/>
                      <a:lstStyle/>
                      <a:p>
                        <a:r>
                          <a:rPr lang="fr-FR">
                            <a:noFill/>
                          </a:rPr>
                          <a:t> </a:t>
                        </a:r>
                      </a:p>
                    </p:txBody>
                  </p:sp>
                </mc:Fallback>
              </mc:AlternateContent>
              <p:sp>
                <p:nvSpPr>
                  <p:cNvPr id="16" name="Zone de texte 28">
                    <a:extLst>
                      <a:ext uri="{FF2B5EF4-FFF2-40B4-BE49-F238E27FC236}">
                        <a16:creationId xmlns:a16="http://schemas.microsoft.com/office/drawing/2014/main" id="{0FB8F9F9-55A8-C44B-29D0-8018136A9DAD}"/>
                      </a:ext>
                    </a:extLst>
                  </p:cNvPr>
                  <p:cNvSpPr txBox="1"/>
                  <p:nvPr/>
                </p:nvSpPr>
                <p:spPr>
                  <a:xfrm>
                    <a:off x="2602871" y="2195465"/>
                    <a:ext cx="153909"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x</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29">
                    <a:extLst>
                      <a:ext uri="{FF2B5EF4-FFF2-40B4-BE49-F238E27FC236}">
                        <a16:creationId xmlns:a16="http://schemas.microsoft.com/office/drawing/2014/main" id="{054368C7-C71B-B8A8-2B89-F4E706F6C8A5}"/>
                      </a:ext>
                    </a:extLst>
                  </p:cNvPr>
                  <p:cNvSpPr txBox="1"/>
                  <p:nvPr/>
                </p:nvSpPr>
                <p:spPr>
                  <a:xfrm>
                    <a:off x="221810" y="0"/>
                    <a:ext cx="153909"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32">
                    <a:extLst>
                      <a:ext uri="{FF2B5EF4-FFF2-40B4-BE49-F238E27FC236}">
                        <a16:creationId xmlns:a16="http://schemas.microsoft.com/office/drawing/2014/main" id="{ABC52C07-4C9B-E905-A38E-643A3251BDF0}"/>
                      </a:ext>
                    </a:extLst>
                  </p:cNvPr>
                  <p:cNvSpPr txBox="1"/>
                  <p:nvPr/>
                </p:nvSpPr>
                <p:spPr>
                  <a:xfrm>
                    <a:off x="1131683" y="2181885"/>
                    <a:ext cx="384773"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x(t)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38">
                    <a:extLst>
                      <a:ext uri="{FF2B5EF4-FFF2-40B4-BE49-F238E27FC236}">
                        <a16:creationId xmlns:a16="http://schemas.microsoft.com/office/drawing/2014/main" id="{9EE216DC-CDEF-734B-8A8E-86CE157FD519}"/>
                      </a:ext>
                    </a:extLst>
                  </p:cNvPr>
                  <p:cNvSpPr txBox="1"/>
                  <p:nvPr/>
                </p:nvSpPr>
                <p:spPr>
                  <a:xfrm>
                    <a:off x="0" y="755964"/>
                    <a:ext cx="384773"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y(t)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39">
                    <a:extLst>
                      <a:ext uri="{FF2B5EF4-FFF2-40B4-BE49-F238E27FC236}">
                        <a16:creationId xmlns:a16="http://schemas.microsoft.com/office/drawing/2014/main" id="{1021B5F8-B456-BAAF-437A-5E6410665F34}"/>
                      </a:ext>
                    </a:extLst>
                  </p:cNvPr>
                  <p:cNvSpPr txBox="1"/>
                  <p:nvPr/>
                </p:nvSpPr>
                <p:spPr>
                  <a:xfrm>
                    <a:off x="221810" y="2150198"/>
                    <a:ext cx="199176"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 de texte 40">
                    <a:extLst>
                      <a:ext uri="{FF2B5EF4-FFF2-40B4-BE49-F238E27FC236}">
                        <a16:creationId xmlns:a16="http://schemas.microsoft.com/office/drawing/2014/main" id="{1F61940D-6642-A296-F586-F8734E37A8B0}"/>
                      </a:ext>
                    </a:extLst>
                  </p:cNvPr>
                  <p:cNvSpPr txBox="1"/>
                  <p:nvPr/>
                </p:nvSpPr>
                <p:spPr>
                  <a:xfrm>
                    <a:off x="1204111" y="633742"/>
                    <a:ext cx="253497" cy="21668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0" name="Zone de texte 449">
                <a:extLst>
                  <a:ext uri="{FF2B5EF4-FFF2-40B4-BE49-F238E27FC236}">
                    <a16:creationId xmlns:a16="http://schemas.microsoft.com/office/drawing/2014/main" id="{A5345F24-1EAB-FCC5-6A2B-E6767468720C}"/>
                  </a:ext>
                </a:extLst>
              </p:cNvPr>
              <p:cNvSpPr txBox="1"/>
              <p:nvPr/>
            </p:nvSpPr>
            <p:spPr>
              <a:xfrm>
                <a:off x="1865014" y="1731853"/>
                <a:ext cx="1158844" cy="216535"/>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Trajectoire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Ellipse 7">
              <a:extLst>
                <a:ext uri="{FF2B5EF4-FFF2-40B4-BE49-F238E27FC236}">
                  <a16:creationId xmlns:a16="http://schemas.microsoft.com/office/drawing/2014/main" id="{106392C5-1057-954E-87B1-5370F8541664}"/>
                </a:ext>
              </a:extLst>
            </p:cNvPr>
            <p:cNvSpPr/>
            <p:nvPr/>
          </p:nvSpPr>
          <p:spPr>
            <a:xfrm>
              <a:off x="1291133" y="865327"/>
              <a:ext cx="61595" cy="61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mc:AlternateContent xmlns:mc="http://schemas.openxmlformats.org/markup-compatibility/2006">
        <mc:Choice xmlns:a14="http://schemas.microsoft.com/office/drawing/2010/main" Requires="a14">
          <p:sp>
            <p:nvSpPr>
              <p:cNvPr id="42" name="ZoneTexte 41">
                <a:extLst>
                  <a:ext uri="{FF2B5EF4-FFF2-40B4-BE49-F238E27FC236}">
                    <a16:creationId xmlns:a16="http://schemas.microsoft.com/office/drawing/2014/main" id="{96055E30-B389-CBA7-5021-F1BEBE3063F6}"/>
                  </a:ext>
                </a:extLst>
              </p:cNvPr>
              <p:cNvSpPr txBox="1"/>
              <p:nvPr/>
            </p:nvSpPr>
            <p:spPr>
              <a:xfrm>
                <a:off x="6978" y="2298451"/>
                <a:ext cx="6194322" cy="477246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repère orthonormé </a:t>
                </a:r>
                <a14:m>
                  <m:oMath xmlns:m="http://schemas.openxmlformats.org/officeDocument/2006/math">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O</m:t>
                    </m:r>
                    <m:r>
                      <m:rPr>
                        <m:nor/>
                      </m:rPr>
                      <a:rPr lang="fr-FR"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j</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lié au référentiel d'étude, la position d'un mobile ponctuel est, à l'instant t, donnée par le vecteur position:</a:t>
                </a: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x</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i</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y</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j</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 cet instant t, le mobile se trouve à une certaine distance de l'origine O du repère donnée par:</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OM</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smtClean="0">
                          <a:effectLst/>
                          <a:latin typeface="Comic Sans MS" panose="030F0702030302020204" pitchFamily="66" charset="0"/>
                          <a:ea typeface="Times New Roman" panose="02020603050405020304" pitchFamily="18" charset="0"/>
                          <a:cs typeface="Times New Roman" panose="02020603050405020304" pitchFamily="18" charset="0"/>
                        </a:rPr>
                        <m:t>) = </m:t>
                      </m:r>
                      <m:rad>
                        <m:radPr>
                          <m:degHide m:val="on"/>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x</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e>
                            <m: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2</m:t>
                              </m:r>
                            </m:sup>
                          </m:s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 + </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y</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m:t>
                              </m:r>
                            </m:e>
                            <m:sup>
                              <m:r>
                                <m:rPr>
                                  <m:nor/>
                                </m:rPr>
                                <a:rPr lang="en-US" sz="2400" b="1">
                                  <a:effectLst/>
                                  <a:latin typeface="Comic Sans MS" panose="030F0702030302020204" pitchFamily="66" charset="0"/>
                                  <a:ea typeface="Times New Roman" panose="02020603050405020304" pitchFamily="18" charset="0"/>
                                  <a:cs typeface="Times New Roman" panose="02020603050405020304" pitchFamily="18" charset="0"/>
                                </a:rPr>
                                <m:t>2</m:t>
                              </m:r>
                            </m:sup>
                          </m:sSup>
                        </m:e>
                      </m:rad>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2" name="ZoneTexte 41">
                <a:extLst>
                  <a:ext uri="{FF2B5EF4-FFF2-40B4-BE49-F238E27FC236}">
                    <a16:creationId xmlns:a16="http://schemas.microsoft.com/office/drawing/2014/main" id="{96055E30-B389-CBA7-5021-F1BEBE3063F6}"/>
                  </a:ext>
                </a:extLst>
              </p:cNvPr>
              <p:cNvSpPr txBox="1">
                <a:spLocks noRot="1" noChangeAspect="1" noMove="1" noResize="1" noEditPoints="1" noAdjustHandles="1" noChangeArrowheads="1" noChangeShapeType="1" noTextEdit="1"/>
              </p:cNvSpPr>
              <p:nvPr/>
            </p:nvSpPr>
            <p:spPr>
              <a:xfrm>
                <a:off x="6978" y="2298451"/>
                <a:ext cx="6194322" cy="4772460"/>
              </a:xfrm>
              <a:prstGeom prst="rect">
                <a:avLst/>
              </a:prstGeom>
              <a:blipFill>
                <a:blip r:embed="rId5"/>
                <a:stretch>
                  <a:fillRect l="-1476" r="-1575"/>
                </a:stretch>
              </a:blipFill>
            </p:spPr>
            <p:txBody>
              <a:bodyPr/>
              <a:lstStyle/>
              <a:p>
                <a:r>
                  <a:rPr lang="fr-FR">
                    <a:noFill/>
                  </a:rPr>
                  <a:t> </a:t>
                </a:r>
              </a:p>
            </p:txBody>
          </p:sp>
        </mc:Fallback>
      </mc:AlternateContent>
    </p:spTree>
    <p:extLst>
      <p:ext uri="{BB962C8B-B14F-4D97-AF65-F5344CB8AC3E}">
        <p14:creationId xmlns:p14="http://schemas.microsoft.com/office/powerpoint/2010/main" val="52264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02B8-0D55-0983-93D7-18460875EAD6}"/>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79BBB9DD-F67F-8289-3B39-F63674285457}"/>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906789D-5665-41B1-6337-E0745ED9A260}"/>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 rectiligne uniforme</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AE6E6213-DB90-911A-2AA3-A058A4CB5066}"/>
                  </a:ext>
                </a:extLst>
              </p:cNvPr>
              <p:cNvSpPr txBox="1"/>
              <p:nvPr/>
            </p:nvSpPr>
            <p:spPr>
              <a:xfrm>
                <a:off x="-1" y="584775"/>
                <a:ext cx="12191999" cy="165346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référentiel donné, le mouvement d'un système est rectiligne et uniforme lorsque la trajectoire est une portion de droite et la valeur de la vitesse est constante.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Son vecteur vitesse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constant (même direction, même sens et même valeur). On dira que l'accélération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nulle.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AE6E6213-DB90-911A-2AA3-A058A4CB5066}"/>
                  </a:ext>
                </a:extLst>
              </p:cNvPr>
              <p:cNvSpPr txBox="1">
                <a:spLocks noRot="1" noChangeAspect="1" noMove="1" noResize="1" noEditPoints="1" noAdjustHandles="1" noChangeArrowheads="1" noChangeShapeType="1" noTextEdit="1"/>
              </p:cNvSpPr>
              <p:nvPr/>
            </p:nvSpPr>
            <p:spPr>
              <a:xfrm>
                <a:off x="-1" y="584775"/>
                <a:ext cx="12191999" cy="1653466"/>
              </a:xfrm>
              <a:prstGeom prst="rect">
                <a:avLst/>
              </a:prstGeom>
              <a:blipFill>
                <a:blip r:embed="rId2"/>
                <a:stretch>
                  <a:fillRect l="-750" t="-2583" r="-750" b="-7749"/>
                </a:stretch>
              </a:blipFill>
            </p:spPr>
            <p:txBody>
              <a:bodyPr/>
              <a:lstStyle/>
              <a:p>
                <a:r>
                  <a:rPr lang="fr-FR">
                    <a:noFill/>
                  </a:rPr>
                  <a:t> </a:t>
                </a:r>
              </a:p>
            </p:txBody>
          </p:sp>
        </mc:Fallback>
      </mc:AlternateContent>
      <p:graphicFrame>
        <p:nvGraphicFramePr>
          <p:cNvPr id="6" name="Tableau 5">
            <a:extLst>
              <a:ext uri="{FF2B5EF4-FFF2-40B4-BE49-F238E27FC236}">
                <a16:creationId xmlns:a16="http://schemas.microsoft.com/office/drawing/2014/main" id="{BC10E26D-DED8-B7E6-AED1-EE8E5916B3EB}"/>
              </a:ext>
            </a:extLst>
          </p:cNvPr>
          <p:cNvGraphicFramePr>
            <a:graphicFrameLocks noGrp="1"/>
          </p:cNvGraphicFramePr>
          <p:nvPr>
            <p:extLst>
              <p:ext uri="{D42A27DB-BD31-4B8C-83A1-F6EECF244321}">
                <p14:modId xmlns:p14="http://schemas.microsoft.com/office/powerpoint/2010/main" val="3651530233"/>
              </p:ext>
            </p:extLst>
          </p:nvPr>
        </p:nvGraphicFramePr>
        <p:xfrm>
          <a:off x="-1" y="2587794"/>
          <a:ext cx="12192000" cy="410797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794362380"/>
                    </a:ext>
                  </a:extLst>
                </a:gridCol>
                <a:gridCol w="3048000">
                  <a:extLst>
                    <a:ext uri="{9D8B030D-6E8A-4147-A177-3AD203B41FA5}">
                      <a16:colId xmlns:a16="http://schemas.microsoft.com/office/drawing/2014/main" val="3592635293"/>
                    </a:ext>
                  </a:extLst>
                </a:gridCol>
                <a:gridCol w="3048000">
                  <a:extLst>
                    <a:ext uri="{9D8B030D-6E8A-4147-A177-3AD203B41FA5}">
                      <a16:colId xmlns:a16="http://schemas.microsoft.com/office/drawing/2014/main" val="3164457251"/>
                    </a:ext>
                  </a:extLst>
                </a:gridCol>
                <a:gridCol w="3048000">
                  <a:extLst>
                    <a:ext uri="{9D8B030D-6E8A-4147-A177-3AD203B41FA5}">
                      <a16:colId xmlns:a16="http://schemas.microsoft.com/office/drawing/2014/main" val="4253480456"/>
                    </a:ext>
                  </a:extLst>
                </a:gridCol>
              </a:tblGrid>
              <a:tr h="1015983">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Chronophotographie du mouvement sur un axe Ox</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x(t) de la position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v</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(t) de la vitesse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a:t>
                      </a:r>
                      <a:r>
                        <a:rPr lang="fr-FR" sz="2000" dirty="0" err="1">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0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(t) de l'accélération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578294"/>
                  </a:ext>
                </a:extLst>
              </a:tr>
              <a:tr h="2818606">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451445"/>
                  </a:ext>
                </a:extLst>
              </a:tr>
            </a:tbl>
          </a:graphicData>
        </a:graphic>
      </p:graphicFrame>
      <p:pic>
        <p:nvPicPr>
          <p:cNvPr id="8" name="Image 7">
            <a:extLst>
              <a:ext uri="{FF2B5EF4-FFF2-40B4-BE49-F238E27FC236}">
                <a16:creationId xmlns:a16="http://schemas.microsoft.com/office/drawing/2014/main" id="{D7E5D2E3-3C58-6793-CCA3-0791B3F9C9F1}"/>
              </a:ext>
            </a:extLst>
          </p:cNvPr>
          <p:cNvPicPr>
            <a:picLocks noChangeAspect="1"/>
          </p:cNvPicPr>
          <p:nvPr/>
        </p:nvPicPr>
        <p:blipFill>
          <a:blip r:embed="rId3"/>
          <a:stretch>
            <a:fillRect/>
          </a:stretch>
        </p:blipFill>
        <p:spPr>
          <a:xfrm>
            <a:off x="58992" y="3925141"/>
            <a:ext cx="2905239" cy="2711632"/>
          </a:xfrm>
          <a:prstGeom prst="rect">
            <a:avLst/>
          </a:prstGeom>
        </p:spPr>
      </p:pic>
      <p:pic>
        <p:nvPicPr>
          <p:cNvPr id="9" name="Image 8">
            <a:extLst>
              <a:ext uri="{FF2B5EF4-FFF2-40B4-BE49-F238E27FC236}">
                <a16:creationId xmlns:a16="http://schemas.microsoft.com/office/drawing/2014/main" id="{A3F5BA28-BEDD-FC63-21DA-96CAC77AF081}"/>
              </a:ext>
            </a:extLst>
          </p:cNvPr>
          <p:cNvPicPr>
            <a:picLocks noChangeAspect="1"/>
          </p:cNvPicPr>
          <p:nvPr/>
        </p:nvPicPr>
        <p:blipFill>
          <a:blip r:embed="rId4"/>
          <a:stretch>
            <a:fillRect/>
          </a:stretch>
        </p:blipFill>
        <p:spPr>
          <a:xfrm>
            <a:off x="3113127" y="3925141"/>
            <a:ext cx="2905239" cy="2711632"/>
          </a:xfrm>
          <a:prstGeom prst="rect">
            <a:avLst/>
          </a:prstGeom>
        </p:spPr>
      </p:pic>
      <p:pic>
        <p:nvPicPr>
          <p:cNvPr id="10" name="Image 9">
            <a:extLst>
              <a:ext uri="{FF2B5EF4-FFF2-40B4-BE49-F238E27FC236}">
                <a16:creationId xmlns:a16="http://schemas.microsoft.com/office/drawing/2014/main" id="{E5A439CC-02BE-AED5-7F38-C8D64DF9F4D0}"/>
              </a:ext>
            </a:extLst>
          </p:cNvPr>
          <p:cNvPicPr>
            <a:picLocks noChangeAspect="1"/>
          </p:cNvPicPr>
          <p:nvPr/>
        </p:nvPicPr>
        <p:blipFill>
          <a:blip r:embed="rId5"/>
          <a:stretch>
            <a:fillRect/>
          </a:stretch>
        </p:blipFill>
        <p:spPr>
          <a:xfrm>
            <a:off x="6167262" y="3925141"/>
            <a:ext cx="2905239" cy="2711632"/>
          </a:xfrm>
          <a:prstGeom prst="rect">
            <a:avLst/>
          </a:prstGeom>
        </p:spPr>
      </p:pic>
      <p:pic>
        <p:nvPicPr>
          <p:cNvPr id="11" name="Image 10">
            <a:extLst>
              <a:ext uri="{FF2B5EF4-FFF2-40B4-BE49-F238E27FC236}">
                <a16:creationId xmlns:a16="http://schemas.microsoft.com/office/drawing/2014/main" id="{2E6B6721-79A8-4CA8-497A-37C96346FFEA}"/>
              </a:ext>
            </a:extLst>
          </p:cNvPr>
          <p:cNvPicPr>
            <a:picLocks noChangeAspect="1"/>
          </p:cNvPicPr>
          <p:nvPr/>
        </p:nvPicPr>
        <p:blipFill>
          <a:blip r:embed="rId6"/>
          <a:stretch>
            <a:fillRect/>
          </a:stretch>
        </p:blipFill>
        <p:spPr>
          <a:xfrm>
            <a:off x="9221397" y="3925141"/>
            <a:ext cx="2905239" cy="2711632"/>
          </a:xfrm>
          <a:prstGeom prst="rect">
            <a:avLst/>
          </a:prstGeom>
        </p:spPr>
      </p:pic>
    </p:spTree>
    <p:extLst>
      <p:ext uri="{BB962C8B-B14F-4D97-AF65-F5344CB8AC3E}">
        <p14:creationId xmlns:p14="http://schemas.microsoft.com/office/powerpoint/2010/main" val="290099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8FDA-7C1A-D38E-2CF0-82CEA33AE50B}"/>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1111F7EC-C079-E855-81FE-9C0CDC44F44F}"/>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9C30A17B-CCE1-8E8E-01C6-C27959756079}"/>
              </a:ext>
            </a:extLst>
          </p:cNvPr>
          <p:cNvGraphicFramePr>
            <a:graphicFrameLocks noGrp="1"/>
          </p:cNvGraphicFramePr>
          <p:nvPr>
            <p:extLst>
              <p:ext uri="{D42A27DB-BD31-4B8C-83A1-F6EECF244321}">
                <p14:modId xmlns:p14="http://schemas.microsoft.com/office/powerpoint/2010/main" val="2497324469"/>
              </p:ext>
            </p:extLst>
          </p:nvPr>
        </p:nvGraphicFramePr>
        <p:xfrm>
          <a:off x="258" y="2750026"/>
          <a:ext cx="12192000" cy="410797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7348300"/>
                    </a:ext>
                  </a:extLst>
                </a:gridCol>
                <a:gridCol w="3048000">
                  <a:extLst>
                    <a:ext uri="{9D8B030D-6E8A-4147-A177-3AD203B41FA5}">
                      <a16:colId xmlns:a16="http://schemas.microsoft.com/office/drawing/2014/main" val="1591177441"/>
                    </a:ext>
                  </a:extLst>
                </a:gridCol>
                <a:gridCol w="3048000">
                  <a:extLst>
                    <a:ext uri="{9D8B030D-6E8A-4147-A177-3AD203B41FA5}">
                      <a16:colId xmlns:a16="http://schemas.microsoft.com/office/drawing/2014/main" val="4283148779"/>
                    </a:ext>
                  </a:extLst>
                </a:gridCol>
                <a:gridCol w="3048000">
                  <a:extLst>
                    <a:ext uri="{9D8B030D-6E8A-4147-A177-3AD203B41FA5}">
                      <a16:colId xmlns:a16="http://schemas.microsoft.com/office/drawing/2014/main" val="2145474297"/>
                    </a:ext>
                  </a:extLst>
                </a:gridCol>
              </a:tblGrid>
              <a:tr h="1015983">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Chronophotographie du mouvement sur un axe Ox</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x(t) de la position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v</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(t) de la vitesse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Représentation graphique de la coordonnée </a:t>
                      </a:r>
                      <a:r>
                        <a:rPr lang="fr-FR" sz="2000" dirty="0" err="1">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0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(t) de l'accélération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0963931"/>
                  </a:ext>
                </a:extLst>
              </a:tr>
              <a:tr h="2818606">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329379"/>
                  </a:ext>
                </a:extLst>
              </a:tr>
            </a:tbl>
          </a:graphicData>
        </a:graphic>
      </p:graphicFrame>
      <p:pic>
        <p:nvPicPr>
          <p:cNvPr id="3" name="Image 2">
            <a:extLst>
              <a:ext uri="{FF2B5EF4-FFF2-40B4-BE49-F238E27FC236}">
                <a16:creationId xmlns:a16="http://schemas.microsoft.com/office/drawing/2014/main" id="{D2A7E434-AA3E-83FA-2B4E-CAE4FBBC87DB}"/>
              </a:ext>
            </a:extLst>
          </p:cNvPr>
          <p:cNvPicPr>
            <a:picLocks noChangeAspect="1"/>
          </p:cNvPicPr>
          <p:nvPr/>
        </p:nvPicPr>
        <p:blipFill>
          <a:blip r:embed="rId2"/>
          <a:stretch>
            <a:fillRect/>
          </a:stretch>
        </p:blipFill>
        <p:spPr>
          <a:xfrm>
            <a:off x="117984" y="4095935"/>
            <a:ext cx="2786146" cy="2668658"/>
          </a:xfrm>
          <a:prstGeom prst="rect">
            <a:avLst/>
          </a:prstGeom>
        </p:spPr>
      </p:pic>
      <p:pic>
        <p:nvPicPr>
          <p:cNvPr id="4" name="Image 3">
            <a:extLst>
              <a:ext uri="{FF2B5EF4-FFF2-40B4-BE49-F238E27FC236}">
                <a16:creationId xmlns:a16="http://schemas.microsoft.com/office/drawing/2014/main" id="{0A54C00B-AF6C-AF21-01CC-152F8ED1F25D}"/>
              </a:ext>
            </a:extLst>
          </p:cNvPr>
          <p:cNvPicPr>
            <a:picLocks noChangeAspect="1"/>
          </p:cNvPicPr>
          <p:nvPr/>
        </p:nvPicPr>
        <p:blipFill>
          <a:blip r:embed="rId3"/>
          <a:stretch>
            <a:fillRect/>
          </a:stretch>
        </p:blipFill>
        <p:spPr>
          <a:xfrm>
            <a:off x="3200358" y="4095935"/>
            <a:ext cx="2786799" cy="2668658"/>
          </a:xfrm>
          <a:prstGeom prst="rect">
            <a:avLst/>
          </a:prstGeom>
        </p:spPr>
      </p:pic>
      <p:pic>
        <p:nvPicPr>
          <p:cNvPr id="5" name="Image 4">
            <a:extLst>
              <a:ext uri="{FF2B5EF4-FFF2-40B4-BE49-F238E27FC236}">
                <a16:creationId xmlns:a16="http://schemas.microsoft.com/office/drawing/2014/main" id="{00311589-E18C-4510-E28F-886AC8E97931}"/>
              </a:ext>
            </a:extLst>
          </p:cNvPr>
          <p:cNvPicPr>
            <a:picLocks noChangeAspect="1"/>
          </p:cNvPicPr>
          <p:nvPr/>
        </p:nvPicPr>
        <p:blipFill>
          <a:blip r:embed="rId4"/>
          <a:stretch>
            <a:fillRect/>
          </a:stretch>
        </p:blipFill>
        <p:spPr>
          <a:xfrm>
            <a:off x="6204845" y="4095935"/>
            <a:ext cx="2786181" cy="2668658"/>
          </a:xfrm>
          <a:prstGeom prst="rect">
            <a:avLst/>
          </a:prstGeom>
        </p:spPr>
      </p:pic>
      <p:pic>
        <p:nvPicPr>
          <p:cNvPr id="6" name="Image 5">
            <a:extLst>
              <a:ext uri="{FF2B5EF4-FFF2-40B4-BE49-F238E27FC236}">
                <a16:creationId xmlns:a16="http://schemas.microsoft.com/office/drawing/2014/main" id="{9627FAC2-B193-7AE8-1F07-CD28BA3B8C31}"/>
              </a:ext>
            </a:extLst>
          </p:cNvPr>
          <p:cNvPicPr>
            <a:picLocks noChangeAspect="1"/>
          </p:cNvPicPr>
          <p:nvPr/>
        </p:nvPicPr>
        <p:blipFill>
          <a:blip r:embed="rId5"/>
          <a:stretch>
            <a:fillRect/>
          </a:stretch>
        </p:blipFill>
        <p:spPr>
          <a:xfrm>
            <a:off x="9268279" y="4095934"/>
            <a:ext cx="2786146" cy="2668545"/>
          </a:xfrm>
          <a:prstGeom prst="rect">
            <a:avLst/>
          </a:prstGeom>
        </p:spPr>
      </p:pic>
      <p:sp>
        <p:nvSpPr>
          <p:cNvPr id="8" name="ZoneTexte 7">
            <a:extLst>
              <a:ext uri="{FF2B5EF4-FFF2-40B4-BE49-F238E27FC236}">
                <a16:creationId xmlns:a16="http://schemas.microsoft.com/office/drawing/2014/main" id="{485156D6-0C98-BD29-CE7B-F201580F7327}"/>
              </a:ext>
            </a:extLst>
          </p:cNvPr>
          <p:cNvSpPr txBox="1"/>
          <p:nvPr/>
        </p:nvSpPr>
        <p:spPr>
          <a:xfrm>
            <a:off x="-1" y="0"/>
            <a:ext cx="12191999"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Mouvements rectilignes uniformément variés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A1721DB4-0BFB-BE62-A711-C19190B9AC85}"/>
                  </a:ext>
                </a:extLst>
              </p:cNvPr>
              <p:cNvSpPr txBox="1"/>
              <p:nvPr/>
            </p:nvSpPr>
            <p:spPr>
              <a:xfrm>
                <a:off x="0" y="552027"/>
                <a:ext cx="12191742" cy="204863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référentiel donné, le mouvement d'un système est rectiligne et uniformément varié lorsque sa trajectoire est une portion de droite et la valeur de sa vitesse varie (augmente ou diminue). La valeur de la vitesse est alors une fonction affine du temps. Comme le vecteur vitesse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v</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varie (mêmes direction et sens mais des valeurs différentes) on dira que l'accélération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non nulle.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ZoneTexte 9">
                <a:extLst>
                  <a:ext uri="{FF2B5EF4-FFF2-40B4-BE49-F238E27FC236}">
                    <a16:creationId xmlns:a16="http://schemas.microsoft.com/office/drawing/2014/main" id="{A1721DB4-0BFB-BE62-A711-C19190B9AC85}"/>
                  </a:ext>
                </a:extLst>
              </p:cNvPr>
              <p:cNvSpPr txBox="1">
                <a:spLocks noRot="1" noChangeAspect="1" noMove="1" noResize="1" noEditPoints="1" noAdjustHandles="1" noChangeArrowheads="1" noChangeShapeType="1" noTextEdit="1"/>
              </p:cNvSpPr>
              <p:nvPr/>
            </p:nvSpPr>
            <p:spPr>
              <a:xfrm>
                <a:off x="0" y="552027"/>
                <a:ext cx="12191742" cy="2048638"/>
              </a:xfrm>
              <a:prstGeom prst="rect">
                <a:avLst/>
              </a:prstGeom>
              <a:blipFill>
                <a:blip r:embed="rId6"/>
                <a:stretch>
                  <a:fillRect l="-750" t="-2083" r="-750" b="-5952"/>
                </a:stretch>
              </a:blipFill>
            </p:spPr>
            <p:txBody>
              <a:bodyPr/>
              <a:lstStyle/>
              <a:p>
                <a:r>
                  <a:rPr lang="fr-FR">
                    <a:noFill/>
                  </a:rPr>
                  <a:t> </a:t>
                </a:r>
              </a:p>
            </p:txBody>
          </p:sp>
        </mc:Fallback>
      </mc:AlternateContent>
    </p:spTree>
    <p:extLst>
      <p:ext uri="{BB962C8B-B14F-4D97-AF65-F5344CB8AC3E}">
        <p14:creationId xmlns:p14="http://schemas.microsoft.com/office/powerpoint/2010/main" val="349643487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1242</TotalTime>
  <Words>3810</Words>
  <Application>Microsoft Office PowerPoint</Application>
  <PresentationFormat>Grand écran</PresentationFormat>
  <Paragraphs>363</Paragraphs>
  <Slides>43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Arial</vt:lpstr>
      <vt:lpstr>Calibri</vt:lpstr>
      <vt:lpstr>Cambria Math</vt:lpstr>
      <vt:lpstr>Comic Sans MS</vt:lpstr>
      <vt:lpstr>Gill Sans MT</vt:lpstr>
      <vt:lpstr>Symbol</vt:lpstr>
      <vt:lpstr>Times New Roman</vt:lpstr>
      <vt:lpstr>Walbaum Display</vt:lpstr>
      <vt:lpstr>3DFloatVTI</vt:lpstr>
      <vt:lpstr>MOUVEMENT D’UN SYSTEME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MOUVEMENT D’UN SYSTEME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51</cp:revision>
  <dcterms:created xsi:type="dcterms:W3CDTF">2022-09-17T08:20:32Z</dcterms:created>
  <dcterms:modified xsi:type="dcterms:W3CDTF">2024-02-06T20:39:51Z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